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8"/>
  </p:notesMasterIdLst>
  <p:handoutMasterIdLst>
    <p:handoutMasterId r:id="rId19"/>
  </p:handoutMasterIdLst>
  <p:sldIdLst>
    <p:sldId id="273" r:id="rId2"/>
    <p:sldId id="256" r:id="rId3"/>
    <p:sldId id="300" r:id="rId4"/>
    <p:sldId id="257" r:id="rId5"/>
    <p:sldId id="292" r:id="rId6"/>
    <p:sldId id="294" r:id="rId7"/>
    <p:sldId id="297" r:id="rId8"/>
    <p:sldId id="259" r:id="rId9"/>
    <p:sldId id="293" r:id="rId10"/>
    <p:sldId id="295" r:id="rId11"/>
    <p:sldId id="296" r:id="rId12"/>
    <p:sldId id="301" r:id="rId13"/>
    <p:sldId id="298" r:id="rId14"/>
    <p:sldId id="304" r:id="rId15"/>
    <p:sldId id="305" r:id="rId16"/>
    <p:sldId id="283" r:id="rId1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2C"/>
    <a:srgbClr val="5375A8"/>
    <a:srgbClr val="008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F6E06-6F89-4B1A-AD6A-69D834715E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3C360ACD-0D1A-455D-98DB-80E6BE9F0362}">
      <dgm:prSet phldrT="[Texto]"/>
      <dgm:spPr/>
      <dgm:t>
        <a:bodyPr/>
        <a:lstStyle/>
        <a:p>
          <a:r>
            <a:rPr lang="es-ES" dirty="0"/>
            <a:t>Project </a:t>
          </a:r>
          <a:r>
            <a:rPr lang="es-ES" dirty="0" err="1"/>
            <a:t>management</a:t>
          </a:r>
          <a:endParaRPr lang="es-ES" dirty="0"/>
        </a:p>
      </dgm:t>
    </dgm:pt>
    <dgm:pt modelId="{1EDFA576-89C2-4C90-BDD9-2D70D6CB211E}" type="parTrans" cxnId="{FA342223-54D3-4006-820B-99AEF06D29F9}">
      <dgm:prSet/>
      <dgm:spPr/>
      <dgm:t>
        <a:bodyPr/>
        <a:lstStyle/>
        <a:p>
          <a:endParaRPr lang="es-ES"/>
        </a:p>
      </dgm:t>
    </dgm:pt>
    <dgm:pt modelId="{C871A170-CF58-43B5-A51E-0AD03A50F6DB}" type="sibTrans" cxnId="{FA342223-54D3-4006-820B-99AEF06D29F9}">
      <dgm:prSet/>
      <dgm:spPr/>
      <dgm:t>
        <a:bodyPr/>
        <a:lstStyle/>
        <a:p>
          <a:endParaRPr lang="es-ES"/>
        </a:p>
      </dgm:t>
    </dgm:pt>
    <dgm:pt modelId="{18783A78-7B3B-49AA-8C1B-D6EAEE578890}">
      <dgm:prSet phldrT="[Texto]" custT="1"/>
      <dgm:spPr/>
      <dgm:t>
        <a:bodyPr/>
        <a:lstStyle/>
        <a:p>
          <a:pPr>
            <a:spcAft>
              <a:spcPts val="1200"/>
            </a:spcAft>
          </a:pPr>
          <a:r>
            <a:rPr lang="en-US" sz="1600" dirty="0"/>
            <a:t>Integrate sustainability into project planning: consider sustainability from the beginning of the project and include specific sustainability goals in project planning.</a:t>
          </a:r>
          <a:endParaRPr lang="es-ES" sz="1600" dirty="0"/>
        </a:p>
      </dgm:t>
    </dgm:pt>
    <dgm:pt modelId="{8859DB0D-B672-46EB-AD57-2FEFE86E6F80}" type="parTrans" cxnId="{0E8EE3D6-3F8A-46FE-AA51-58F4DA0E7284}">
      <dgm:prSet/>
      <dgm:spPr/>
      <dgm:t>
        <a:bodyPr/>
        <a:lstStyle/>
        <a:p>
          <a:endParaRPr lang="es-ES"/>
        </a:p>
      </dgm:t>
    </dgm:pt>
    <dgm:pt modelId="{69BB2CF5-9221-4AC3-96E5-508D4B1D07EC}" type="sibTrans" cxnId="{0E8EE3D6-3F8A-46FE-AA51-58F4DA0E7284}">
      <dgm:prSet/>
      <dgm:spPr/>
      <dgm:t>
        <a:bodyPr/>
        <a:lstStyle/>
        <a:p>
          <a:endParaRPr lang="es-ES"/>
        </a:p>
      </dgm:t>
    </dgm:pt>
    <dgm:pt modelId="{E73D3150-C813-413B-824F-3342E6B25BD2}">
      <dgm:prSet phldrT="[Texto]"/>
      <dgm:spPr/>
      <dgm:t>
        <a:bodyPr/>
        <a:lstStyle/>
        <a:p>
          <a:r>
            <a:rPr lang="es-ES" dirty="0"/>
            <a:t>Web </a:t>
          </a:r>
          <a:r>
            <a:rPr lang="es-ES" dirty="0" err="1"/>
            <a:t>development</a:t>
          </a:r>
          <a:endParaRPr lang="es-ES" dirty="0"/>
        </a:p>
      </dgm:t>
    </dgm:pt>
    <dgm:pt modelId="{9D89772E-2320-49CA-A168-B7885A469C58}" type="parTrans" cxnId="{74633FF9-C6B7-4A37-9FC0-2E37161DE266}">
      <dgm:prSet/>
      <dgm:spPr/>
      <dgm:t>
        <a:bodyPr/>
        <a:lstStyle/>
        <a:p>
          <a:endParaRPr lang="es-ES"/>
        </a:p>
      </dgm:t>
    </dgm:pt>
    <dgm:pt modelId="{799EFE9C-A1FC-475E-8E11-84C8A9462955}" type="sibTrans" cxnId="{74633FF9-C6B7-4A37-9FC0-2E37161DE266}">
      <dgm:prSet/>
      <dgm:spPr/>
      <dgm:t>
        <a:bodyPr/>
        <a:lstStyle/>
        <a:p>
          <a:endParaRPr lang="es-ES"/>
        </a:p>
      </dgm:t>
    </dgm:pt>
    <dgm:pt modelId="{950E5ACF-8297-4590-A5A4-A9AD35CADC77}">
      <dgm:prSet phldrT="[Texto]" custT="1"/>
      <dgm:spPr/>
      <dgm:t>
        <a:bodyPr/>
        <a:lstStyle/>
        <a:p>
          <a:pPr>
            <a:spcAft>
              <a:spcPts val="1200"/>
            </a:spcAft>
          </a:pPr>
          <a:r>
            <a:rPr lang="en-US" sz="1600" dirty="0"/>
            <a:t>Reduce file sizes: optimize images and files to reduce website size and improve loading speed. Use image compression tools and reduce the number of plugins and scripts.</a:t>
          </a:r>
          <a:endParaRPr lang="es-ES" sz="1600" dirty="0"/>
        </a:p>
      </dgm:t>
    </dgm:pt>
    <dgm:pt modelId="{3B7A1846-8DB3-40C3-82B4-7F8497662872}" type="parTrans" cxnId="{6339D85F-C254-4E52-882F-FF183DE708C6}">
      <dgm:prSet/>
      <dgm:spPr/>
      <dgm:t>
        <a:bodyPr/>
        <a:lstStyle/>
        <a:p>
          <a:endParaRPr lang="es-ES"/>
        </a:p>
      </dgm:t>
    </dgm:pt>
    <dgm:pt modelId="{4A7274DE-8427-49CE-A2BD-2B9CF5E4648E}" type="sibTrans" cxnId="{6339D85F-C254-4E52-882F-FF183DE708C6}">
      <dgm:prSet/>
      <dgm:spPr/>
      <dgm:t>
        <a:bodyPr/>
        <a:lstStyle/>
        <a:p>
          <a:endParaRPr lang="es-ES"/>
        </a:p>
      </dgm:t>
    </dgm:pt>
    <dgm:pt modelId="{21E36FE7-4B68-45D9-B443-B307799D4566}">
      <dgm:prSet phldrT="[Texto]" custT="1"/>
      <dgm:spPr/>
      <dgm:t>
        <a:bodyPr/>
        <a:lstStyle/>
        <a:p>
          <a:pPr>
            <a:spcAft>
              <a:spcPts val="1200"/>
            </a:spcAft>
          </a:pPr>
          <a:r>
            <a:rPr lang="en-US" sz="1600" dirty="0"/>
            <a:t>Assess environmental impact: assess the environmental impact of the project and identify areas that require action to reduce environmental impact.</a:t>
          </a:r>
          <a:endParaRPr lang="es-ES" sz="1600" dirty="0"/>
        </a:p>
      </dgm:t>
    </dgm:pt>
    <dgm:pt modelId="{364DDCD7-A238-4813-B861-3E7126748406}" type="parTrans" cxnId="{BAB4D4E9-D972-4EC7-8CC1-86425A40CDBD}">
      <dgm:prSet/>
      <dgm:spPr/>
      <dgm:t>
        <a:bodyPr/>
        <a:lstStyle/>
        <a:p>
          <a:endParaRPr lang="es-ES"/>
        </a:p>
      </dgm:t>
    </dgm:pt>
    <dgm:pt modelId="{50033C0E-262D-423E-8461-4C32D2E8B8BB}" type="sibTrans" cxnId="{BAB4D4E9-D972-4EC7-8CC1-86425A40CDBD}">
      <dgm:prSet/>
      <dgm:spPr/>
      <dgm:t>
        <a:bodyPr/>
        <a:lstStyle/>
        <a:p>
          <a:endParaRPr lang="es-ES"/>
        </a:p>
      </dgm:t>
    </dgm:pt>
    <dgm:pt modelId="{8ECEBF87-94E5-4EE3-85D9-CF334A28E829}">
      <dgm:prSet custT="1"/>
      <dgm:spPr/>
      <dgm:t>
        <a:bodyPr/>
        <a:lstStyle/>
        <a:p>
          <a:pPr>
            <a:spcAft>
              <a:spcPts val="1200"/>
            </a:spcAft>
          </a:pPr>
          <a:r>
            <a:rPr lang="en-US" sz="1600" dirty="0"/>
            <a:t>Use lightweight code: use lightweight, semantic code to reduce the amount of data that needs to be loaded from the website.</a:t>
          </a:r>
          <a:endParaRPr lang="es-ES" sz="1600" dirty="0"/>
        </a:p>
      </dgm:t>
    </dgm:pt>
    <dgm:pt modelId="{725746EF-D4D1-4530-A6F2-F84FF8F102D5}" type="parTrans" cxnId="{A6B4E5CB-ED9C-48BF-B200-EDC85E1E964E}">
      <dgm:prSet/>
      <dgm:spPr/>
      <dgm:t>
        <a:bodyPr/>
        <a:lstStyle/>
        <a:p>
          <a:endParaRPr lang="es-ES"/>
        </a:p>
      </dgm:t>
    </dgm:pt>
    <dgm:pt modelId="{0C7F7842-DE6B-4ED2-A3C4-ED4C1AC437A8}" type="sibTrans" cxnId="{A6B4E5CB-ED9C-48BF-B200-EDC85E1E964E}">
      <dgm:prSet/>
      <dgm:spPr/>
      <dgm:t>
        <a:bodyPr/>
        <a:lstStyle/>
        <a:p>
          <a:endParaRPr lang="es-ES"/>
        </a:p>
      </dgm:t>
    </dgm:pt>
    <dgm:pt modelId="{7F4072DA-EAD3-4CD5-AD5D-51E6B6C6C220}">
      <dgm:prSet phldrT="[Texto]" custT="1"/>
      <dgm:spPr/>
      <dgm:t>
        <a:bodyPr/>
        <a:lstStyle/>
        <a:p>
          <a:pPr>
            <a:spcAft>
              <a:spcPts val="1200"/>
            </a:spcAft>
            <a:buFont typeface="Arial" panose="020B0604020202020204" pitchFamily="34" charset="0"/>
            <a:buChar char="•"/>
          </a:pPr>
          <a:r>
            <a:rPr lang="en-US" sz="1600" b="0" i="0" dirty="0"/>
            <a:t>Choose Green Web Design Practices: Use sustainable web design practices that prioritize energy efficiency, minimalism, and sustainability. This includes using efficient coding practices and minimizing website bloat to reduce data transfer and server load.</a:t>
          </a:r>
          <a:endParaRPr lang="es-ES" sz="1600" dirty="0"/>
        </a:p>
      </dgm:t>
    </dgm:pt>
    <dgm:pt modelId="{CD761DE4-8513-4A00-8F52-5B50F45B1D8B}" type="parTrans" cxnId="{432F3611-74D0-4BB2-86BA-A6215ECB2434}">
      <dgm:prSet/>
      <dgm:spPr/>
      <dgm:t>
        <a:bodyPr/>
        <a:lstStyle/>
        <a:p>
          <a:endParaRPr lang="es-ES"/>
        </a:p>
      </dgm:t>
    </dgm:pt>
    <dgm:pt modelId="{1A19F99B-F670-406F-B6F7-6B068AAD0DC5}" type="sibTrans" cxnId="{432F3611-74D0-4BB2-86BA-A6215ECB2434}">
      <dgm:prSet/>
      <dgm:spPr/>
      <dgm:t>
        <a:bodyPr/>
        <a:lstStyle/>
        <a:p>
          <a:endParaRPr lang="es-ES"/>
        </a:p>
      </dgm:t>
    </dgm:pt>
    <dgm:pt modelId="{AD20D28F-3F58-41C2-BF4B-49D0C6ABCA25}" type="pres">
      <dgm:prSet presAssocID="{1ADF6E06-6F89-4B1A-AD6A-69D834715EF8}" presName="Name0" presStyleCnt="0">
        <dgm:presLayoutVars>
          <dgm:dir/>
          <dgm:animLvl val="lvl"/>
          <dgm:resizeHandles val="exact"/>
        </dgm:presLayoutVars>
      </dgm:prSet>
      <dgm:spPr/>
    </dgm:pt>
    <dgm:pt modelId="{B54D7C25-304A-417B-B85B-216041732B7F}" type="pres">
      <dgm:prSet presAssocID="{3C360ACD-0D1A-455D-98DB-80E6BE9F0362}" presName="composite" presStyleCnt="0"/>
      <dgm:spPr/>
    </dgm:pt>
    <dgm:pt modelId="{6A36DD83-5555-4A92-B713-9B179C0897DB}" type="pres">
      <dgm:prSet presAssocID="{3C360ACD-0D1A-455D-98DB-80E6BE9F0362}" presName="parTx" presStyleLbl="alignNode1" presStyleIdx="0" presStyleCnt="2">
        <dgm:presLayoutVars>
          <dgm:chMax val="0"/>
          <dgm:chPref val="0"/>
          <dgm:bulletEnabled val="1"/>
        </dgm:presLayoutVars>
      </dgm:prSet>
      <dgm:spPr/>
    </dgm:pt>
    <dgm:pt modelId="{720AE9D1-009A-4740-A809-EBC49ECB0DA3}" type="pres">
      <dgm:prSet presAssocID="{3C360ACD-0D1A-455D-98DB-80E6BE9F0362}" presName="desTx" presStyleLbl="alignAccFollowNode1" presStyleIdx="0" presStyleCnt="2">
        <dgm:presLayoutVars>
          <dgm:bulletEnabled val="1"/>
        </dgm:presLayoutVars>
      </dgm:prSet>
      <dgm:spPr/>
    </dgm:pt>
    <dgm:pt modelId="{ECD87F4B-A796-4148-9B45-9268A9E6B627}" type="pres">
      <dgm:prSet presAssocID="{C871A170-CF58-43B5-A51E-0AD03A50F6DB}" presName="space" presStyleCnt="0"/>
      <dgm:spPr/>
    </dgm:pt>
    <dgm:pt modelId="{3CD4ECA3-5860-4E86-8DD5-92BA6C3F3D33}" type="pres">
      <dgm:prSet presAssocID="{E73D3150-C813-413B-824F-3342E6B25BD2}" presName="composite" presStyleCnt="0"/>
      <dgm:spPr/>
    </dgm:pt>
    <dgm:pt modelId="{F9844634-97B7-4DCC-84BD-D08FABE4AE35}" type="pres">
      <dgm:prSet presAssocID="{E73D3150-C813-413B-824F-3342E6B25BD2}" presName="parTx" presStyleLbl="alignNode1" presStyleIdx="1" presStyleCnt="2">
        <dgm:presLayoutVars>
          <dgm:chMax val="0"/>
          <dgm:chPref val="0"/>
          <dgm:bulletEnabled val="1"/>
        </dgm:presLayoutVars>
      </dgm:prSet>
      <dgm:spPr/>
    </dgm:pt>
    <dgm:pt modelId="{352C9CAB-A7FA-4010-A767-1040296D5993}" type="pres">
      <dgm:prSet presAssocID="{E73D3150-C813-413B-824F-3342E6B25BD2}" presName="desTx" presStyleLbl="alignAccFollowNode1" presStyleIdx="1" presStyleCnt="2">
        <dgm:presLayoutVars>
          <dgm:bulletEnabled val="1"/>
        </dgm:presLayoutVars>
      </dgm:prSet>
      <dgm:spPr/>
    </dgm:pt>
  </dgm:ptLst>
  <dgm:cxnLst>
    <dgm:cxn modelId="{9B10D80F-DF4F-43C5-8A18-354C230365FC}" type="presOf" srcId="{950E5ACF-8297-4590-A5A4-A9AD35CADC77}" destId="{352C9CAB-A7FA-4010-A767-1040296D5993}" srcOrd="0" destOrd="1" presId="urn:microsoft.com/office/officeart/2005/8/layout/hList1"/>
    <dgm:cxn modelId="{432F3611-74D0-4BB2-86BA-A6215ECB2434}" srcId="{E73D3150-C813-413B-824F-3342E6B25BD2}" destId="{7F4072DA-EAD3-4CD5-AD5D-51E6B6C6C220}" srcOrd="0" destOrd="0" parTransId="{CD761DE4-8513-4A00-8F52-5B50F45B1D8B}" sibTransId="{1A19F99B-F670-406F-B6F7-6B068AAD0DC5}"/>
    <dgm:cxn modelId="{FA342223-54D3-4006-820B-99AEF06D29F9}" srcId="{1ADF6E06-6F89-4B1A-AD6A-69D834715EF8}" destId="{3C360ACD-0D1A-455D-98DB-80E6BE9F0362}" srcOrd="0" destOrd="0" parTransId="{1EDFA576-89C2-4C90-BDD9-2D70D6CB211E}" sibTransId="{C871A170-CF58-43B5-A51E-0AD03A50F6DB}"/>
    <dgm:cxn modelId="{53F6C529-734D-43B1-909E-FF4167AA84D4}" type="presOf" srcId="{1ADF6E06-6F89-4B1A-AD6A-69D834715EF8}" destId="{AD20D28F-3F58-41C2-BF4B-49D0C6ABCA25}" srcOrd="0" destOrd="0" presId="urn:microsoft.com/office/officeart/2005/8/layout/hList1"/>
    <dgm:cxn modelId="{E989062F-C4B5-4100-806A-FE3F32D33B18}" type="presOf" srcId="{18783A78-7B3B-49AA-8C1B-D6EAEE578890}" destId="{720AE9D1-009A-4740-A809-EBC49ECB0DA3}" srcOrd="0" destOrd="0" presId="urn:microsoft.com/office/officeart/2005/8/layout/hList1"/>
    <dgm:cxn modelId="{403EA53D-3CC6-4500-8FDE-3B205AEBF01A}" type="presOf" srcId="{21E36FE7-4B68-45D9-B443-B307799D4566}" destId="{720AE9D1-009A-4740-A809-EBC49ECB0DA3}" srcOrd="0" destOrd="1" presId="urn:microsoft.com/office/officeart/2005/8/layout/hList1"/>
    <dgm:cxn modelId="{6339D85F-C254-4E52-882F-FF183DE708C6}" srcId="{E73D3150-C813-413B-824F-3342E6B25BD2}" destId="{950E5ACF-8297-4590-A5A4-A9AD35CADC77}" srcOrd="1" destOrd="0" parTransId="{3B7A1846-8DB3-40C3-82B4-7F8497662872}" sibTransId="{4A7274DE-8427-49CE-A2BD-2B9CF5E4648E}"/>
    <dgm:cxn modelId="{02CDE345-D383-4B36-9778-9D4F03327B6A}" type="presOf" srcId="{8ECEBF87-94E5-4EE3-85D9-CF334A28E829}" destId="{352C9CAB-A7FA-4010-A767-1040296D5993}" srcOrd="0" destOrd="2" presId="urn:microsoft.com/office/officeart/2005/8/layout/hList1"/>
    <dgm:cxn modelId="{C1C25D6F-8932-41C7-905E-3D85C282DA83}" type="presOf" srcId="{3C360ACD-0D1A-455D-98DB-80E6BE9F0362}" destId="{6A36DD83-5555-4A92-B713-9B179C0897DB}" srcOrd="0" destOrd="0" presId="urn:microsoft.com/office/officeart/2005/8/layout/hList1"/>
    <dgm:cxn modelId="{A6B4E5CB-ED9C-48BF-B200-EDC85E1E964E}" srcId="{E73D3150-C813-413B-824F-3342E6B25BD2}" destId="{8ECEBF87-94E5-4EE3-85D9-CF334A28E829}" srcOrd="2" destOrd="0" parTransId="{725746EF-D4D1-4530-A6F2-F84FF8F102D5}" sibTransId="{0C7F7842-DE6B-4ED2-A3C4-ED4C1AC437A8}"/>
    <dgm:cxn modelId="{0E8EE3D6-3F8A-46FE-AA51-58F4DA0E7284}" srcId="{3C360ACD-0D1A-455D-98DB-80E6BE9F0362}" destId="{18783A78-7B3B-49AA-8C1B-D6EAEE578890}" srcOrd="0" destOrd="0" parTransId="{8859DB0D-B672-46EB-AD57-2FEFE86E6F80}" sibTransId="{69BB2CF5-9221-4AC3-96E5-508D4B1D07EC}"/>
    <dgm:cxn modelId="{4C52CADB-E924-44D1-A257-70E3D57D8262}" type="presOf" srcId="{7F4072DA-EAD3-4CD5-AD5D-51E6B6C6C220}" destId="{352C9CAB-A7FA-4010-A767-1040296D5993}" srcOrd="0" destOrd="0" presId="urn:microsoft.com/office/officeart/2005/8/layout/hList1"/>
    <dgm:cxn modelId="{9924F1DF-9937-4870-BF65-241FA96F167E}" type="presOf" srcId="{E73D3150-C813-413B-824F-3342E6B25BD2}" destId="{F9844634-97B7-4DCC-84BD-D08FABE4AE35}" srcOrd="0" destOrd="0" presId="urn:microsoft.com/office/officeart/2005/8/layout/hList1"/>
    <dgm:cxn modelId="{BAB4D4E9-D972-4EC7-8CC1-86425A40CDBD}" srcId="{3C360ACD-0D1A-455D-98DB-80E6BE9F0362}" destId="{21E36FE7-4B68-45D9-B443-B307799D4566}" srcOrd="1" destOrd="0" parTransId="{364DDCD7-A238-4813-B861-3E7126748406}" sibTransId="{50033C0E-262D-423E-8461-4C32D2E8B8BB}"/>
    <dgm:cxn modelId="{74633FF9-C6B7-4A37-9FC0-2E37161DE266}" srcId="{1ADF6E06-6F89-4B1A-AD6A-69D834715EF8}" destId="{E73D3150-C813-413B-824F-3342E6B25BD2}" srcOrd="1" destOrd="0" parTransId="{9D89772E-2320-49CA-A168-B7885A469C58}" sibTransId="{799EFE9C-A1FC-475E-8E11-84C8A9462955}"/>
    <dgm:cxn modelId="{C304FB2D-A4E0-41D6-BEF8-F5BBD3EA9AAC}" type="presParOf" srcId="{AD20D28F-3F58-41C2-BF4B-49D0C6ABCA25}" destId="{B54D7C25-304A-417B-B85B-216041732B7F}" srcOrd="0" destOrd="0" presId="urn:microsoft.com/office/officeart/2005/8/layout/hList1"/>
    <dgm:cxn modelId="{091B632A-6691-463D-A93B-56EBBB3107B2}" type="presParOf" srcId="{B54D7C25-304A-417B-B85B-216041732B7F}" destId="{6A36DD83-5555-4A92-B713-9B179C0897DB}" srcOrd="0" destOrd="0" presId="urn:microsoft.com/office/officeart/2005/8/layout/hList1"/>
    <dgm:cxn modelId="{5975DF9F-D92B-4F4D-A50C-C76133024432}" type="presParOf" srcId="{B54D7C25-304A-417B-B85B-216041732B7F}" destId="{720AE9D1-009A-4740-A809-EBC49ECB0DA3}" srcOrd="1" destOrd="0" presId="urn:microsoft.com/office/officeart/2005/8/layout/hList1"/>
    <dgm:cxn modelId="{3685979C-379D-4DBE-B4DC-0887194425D6}" type="presParOf" srcId="{AD20D28F-3F58-41C2-BF4B-49D0C6ABCA25}" destId="{ECD87F4B-A796-4148-9B45-9268A9E6B627}" srcOrd="1" destOrd="0" presId="urn:microsoft.com/office/officeart/2005/8/layout/hList1"/>
    <dgm:cxn modelId="{8D594DEF-BA84-4332-BA42-F23877D5180F}" type="presParOf" srcId="{AD20D28F-3F58-41C2-BF4B-49D0C6ABCA25}" destId="{3CD4ECA3-5860-4E86-8DD5-92BA6C3F3D33}" srcOrd="2" destOrd="0" presId="urn:microsoft.com/office/officeart/2005/8/layout/hList1"/>
    <dgm:cxn modelId="{16F20CE1-028D-4150-94BF-5283148E042C}" type="presParOf" srcId="{3CD4ECA3-5860-4E86-8DD5-92BA6C3F3D33}" destId="{F9844634-97B7-4DCC-84BD-D08FABE4AE35}" srcOrd="0" destOrd="0" presId="urn:microsoft.com/office/officeart/2005/8/layout/hList1"/>
    <dgm:cxn modelId="{E38CB30F-B786-4B92-B4D9-E5E0DED71E4D}" type="presParOf" srcId="{3CD4ECA3-5860-4E86-8DD5-92BA6C3F3D33}" destId="{352C9CAB-A7FA-4010-A767-1040296D59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0F624-73E3-45F8-8385-A43017A00A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2ADF1A59-7B25-4231-BA3D-89214F38DD1B}">
      <dgm:prSet phldrT="[Texto]"/>
      <dgm:spPr/>
      <dgm:t>
        <a:bodyPr/>
        <a:lstStyle/>
        <a:p>
          <a:r>
            <a:rPr lang="en-US" dirty="0"/>
            <a:t>Decalogue of Sustainability</a:t>
          </a:r>
          <a:endParaRPr lang="es-ES" dirty="0"/>
        </a:p>
      </dgm:t>
    </dgm:pt>
    <dgm:pt modelId="{4941F874-E6E5-4DCB-8485-F48C043DAAFD}" type="parTrans" cxnId="{360625BF-5625-4EFD-A87D-8EA101EAAD9F}">
      <dgm:prSet/>
      <dgm:spPr/>
      <dgm:t>
        <a:bodyPr/>
        <a:lstStyle/>
        <a:p>
          <a:endParaRPr lang="es-ES"/>
        </a:p>
      </dgm:t>
    </dgm:pt>
    <dgm:pt modelId="{8D0EE7FB-7AA0-4AC8-8A93-9F80C0ECFE65}" type="sibTrans" cxnId="{360625BF-5625-4EFD-A87D-8EA101EAAD9F}">
      <dgm:prSet/>
      <dgm:spPr/>
      <dgm:t>
        <a:bodyPr/>
        <a:lstStyle/>
        <a:p>
          <a:endParaRPr lang="es-ES"/>
        </a:p>
      </dgm:t>
    </dgm:pt>
    <dgm:pt modelId="{52E98776-6313-4DCC-976F-1942B5F4EADD}">
      <dgm:prSet phldrT="[Texto]" custT="1"/>
      <dgm:spPr/>
      <dgm:t>
        <a:bodyPr/>
        <a:lstStyle/>
        <a:p>
          <a:r>
            <a:rPr lang="en-US" sz="1400" kern="1200" dirty="0"/>
            <a:t>Reduce energy consumption</a:t>
          </a:r>
          <a:endParaRPr lang="es-ES" sz="1400" kern="1200" dirty="0">
            <a:solidFill>
              <a:prstClr val="white"/>
            </a:solidFill>
            <a:latin typeface="Trebuchet MS"/>
            <a:ea typeface="+mn-ea"/>
            <a:cs typeface="+mn-cs"/>
          </a:endParaRPr>
        </a:p>
      </dgm:t>
    </dgm:pt>
    <dgm:pt modelId="{B173FD27-95BB-46E4-BF7E-4921DB65ACD2}" type="parTrans" cxnId="{3D0CE16E-6DD8-44D8-8F5F-E025AA0CCED0}">
      <dgm:prSet/>
      <dgm:spPr/>
      <dgm:t>
        <a:bodyPr/>
        <a:lstStyle/>
        <a:p>
          <a:endParaRPr lang="es-ES"/>
        </a:p>
      </dgm:t>
    </dgm:pt>
    <dgm:pt modelId="{216A6E5B-2452-4153-8473-404084871A22}" type="sibTrans" cxnId="{3D0CE16E-6DD8-44D8-8F5F-E025AA0CCED0}">
      <dgm:prSet/>
      <dgm:spPr/>
      <dgm:t>
        <a:bodyPr/>
        <a:lstStyle/>
        <a:p>
          <a:endParaRPr lang="es-ES"/>
        </a:p>
      </dgm:t>
    </dgm:pt>
    <dgm:pt modelId="{9039F33C-D2CE-4839-9093-98E128D1D3FC}">
      <dgm:prSet phldrT="[Texto]" custT="1"/>
      <dgm:spPr/>
      <dgm:t>
        <a:bodyPr/>
        <a:lstStyle/>
        <a:p>
          <a:pPr marL="0" lvl="0" indent="0" algn="ctr" defTabSz="622300">
            <a:lnSpc>
              <a:spcPct val="90000"/>
            </a:lnSpc>
            <a:spcBef>
              <a:spcPct val="0"/>
            </a:spcBef>
            <a:spcAft>
              <a:spcPct val="35000"/>
            </a:spcAft>
            <a:buNone/>
          </a:pPr>
          <a:r>
            <a:rPr lang="en-US" sz="1400" kern="1200" dirty="0"/>
            <a:t>Minimize business travel</a:t>
          </a:r>
          <a:endParaRPr lang="es-ES" sz="1400" kern="1200" dirty="0">
            <a:solidFill>
              <a:prstClr val="white"/>
            </a:solidFill>
            <a:latin typeface="Trebuchet MS"/>
            <a:ea typeface="+mn-ea"/>
            <a:cs typeface="+mn-cs"/>
          </a:endParaRPr>
        </a:p>
      </dgm:t>
    </dgm:pt>
    <dgm:pt modelId="{B456D0B8-482C-4116-9E58-F0DDAA4F43BD}" type="parTrans" cxnId="{807788BA-2BE6-44A4-B3EF-14328EB8B7F8}">
      <dgm:prSet/>
      <dgm:spPr/>
      <dgm:t>
        <a:bodyPr/>
        <a:lstStyle/>
        <a:p>
          <a:endParaRPr lang="es-ES"/>
        </a:p>
      </dgm:t>
    </dgm:pt>
    <dgm:pt modelId="{72A3D489-D80C-43BB-B76D-BFD9618234D1}" type="sibTrans" cxnId="{807788BA-2BE6-44A4-B3EF-14328EB8B7F8}">
      <dgm:prSet/>
      <dgm:spPr/>
      <dgm:t>
        <a:bodyPr/>
        <a:lstStyle/>
        <a:p>
          <a:endParaRPr lang="es-ES"/>
        </a:p>
      </dgm:t>
    </dgm:pt>
    <dgm:pt modelId="{0F6B1B68-125C-4E8A-805A-2EA0F68EB9CD}">
      <dgm:prSet phldrT="[Texto]" custT="1"/>
      <dgm:spPr/>
      <dgm:t>
        <a:bodyPr/>
        <a:lstStyle/>
        <a:p>
          <a:r>
            <a:rPr lang="en-US" sz="1400" kern="1200" dirty="0"/>
            <a:t>Incorporate a green wall/roof, or utilize plants</a:t>
          </a:r>
          <a:endParaRPr lang="es-ES" sz="1400" kern="1200" dirty="0">
            <a:solidFill>
              <a:prstClr val="white"/>
            </a:solidFill>
            <a:latin typeface="Trebuchet MS"/>
            <a:ea typeface="+mn-ea"/>
            <a:cs typeface="+mn-cs"/>
          </a:endParaRPr>
        </a:p>
      </dgm:t>
    </dgm:pt>
    <dgm:pt modelId="{13CA6CB3-DCC5-414B-8B7F-14B1BD5AFA2F}" type="parTrans" cxnId="{3A64BF4E-BEF0-4BF4-89AD-7A15CD1DCB0A}">
      <dgm:prSet/>
      <dgm:spPr/>
      <dgm:t>
        <a:bodyPr/>
        <a:lstStyle/>
        <a:p>
          <a:endParaRPr lang="es-ES"/>
        </a:p>
      </dgm:t>
    </dgm:pt>
    <dgm:pt modelId="{A9EA963B-1281-418C-BF81-8B974CFB519F}" type="sibTrans" cxnId="{3A64BF4E-BEF0-4BF4-89AD-7A15CD1DCB0A}">
      <dgm:prSet/>
      <dgm:spPr/>
      <dgm:t>
        <a:bodyPr/>
        <a:lstStyle/>
        <a:p>
          <a:endParaRPr lang="es-ES"/>
        </a:p>
      </dgm:t>
    </dgm:pt>
    <dgm:pt modelId="{6D1AD0C0-8579-404D-A153-192398FBB7A1}">
      <dgm:prSet phldrT="[Texto]" custT="1"/>
      <dgm:spPr/>
      <dgm:t>
        <a:bodyPr/>
        <a:lstStyle/>
        <a:p>
          <a:pPr marL="0" lvl="0" indent="0" algn="ctr" defTabSz="622300">
            <a:lnSpc>
              <a:spcPct val="90000"/>
            </a:lnSpc>
            <a:spcBef>
              <a:spcPct val="0"/>
            </a:spcBef>
            <a:spcAft>
              <a:spcPct val="35000"/>
            </a:spcAft>
            <a:buNone/>
          </a:pPr>
          <a:r>
            <a:rPr lang="en-US" sz="1400" kern="1200" dirty="0"/>
            <a:t>Minimize waste</a:t>
          </a:r>
          <a:endParaRPr lang="es-ES" sz="1400" kern="1200" dirty="0">
            <a:solidFill>
              <a:prstClr val="white"/>
            </a:solidFill>
            <a:latin typeface="Trebuchet MS"/>
            <a:ea typeface="+mn-ea"/>
            <a:cs typeface="+mn-cs"/>
          </a:endParaRPr>
        </a:p>
      </dgm:t>
    </dgm:pt>
    <dgm:pt modelId="{24527CBD-D24D-461B-A526-E09EB076E2D6}" type="parTrans" cxnId="{84DC7284-A5C2-46DA-B200-910F226A0436}">
      <dgm:prSet/>
      <dgm:spPr/>
      <dgm:t>
        <a:bodyPr/>
        <a:lstStyle/>
        <a:p>
          <a:endParaRPr lang="es-ES"/>
        </a:p>
      </dgm:t>
    </dgm:pt>
    <dgm:pt modelId="{EA47FED8-7BF7-4093-82C5-A855A8AF43B8}" type="sibTrans" cxnId="{84DC7284-A5C2-46DA-B200-910F226A0436}">
      <dgm:prSet/>
      <dgm:spPr/>
      <dgm:t>
        <a:bodyPr/>
        <a:lstStyle/>
        <a:p>
          <a:endParaRPr lang="es-ES"/>
        </a:p>
      </dgm:t>
    </dgm:pt>
    <dgm:pt modelId="{C910A6F2-9EFA-4A33-B80E-8D214567C4DF}">
      <dgm:prSet phldrT="[Texto]" custT="1"/>
      <dgm:spPr/>
      <dgm:t>
        <a:bodyPr/>
        <a:lstStyle/>
        <a:p>
          <a:pPr marL="0" lvl="0" indent="0" algn="ctr" defTabSz="622300">
            <a:lnSpc>
              <a:spcPct val="90000"/>
            </a:lnSpc>
            <a:spcBef>
              <a:spcPct val="0"/>
            </a:spcBef>
            <a:spcAft>
              <a:spcPct val="35000"/>
            </a:spcAft>
            <a:buNone/>
          </a:pPr>
          <a:r>
            <a:rPr lang="en-US" sz="1400" kern="1200" dirty="0"/>
            <a:t>Promote sustainable transportation</a:t>
          </a:r>
          <a:endParaRPr lang="es-ES" sz="1400" kern="1200" dirty="0">
            <a:solidFill>
              <a:prstClr val="white"/>
            </a:solidFill>
            <a:latin typeface="Trebuchet MS"/>
            <a:ea typeface="+mn-ea"/>
            <a:cs typeface="+mn-cs"/>
          </a:endParaRPr>
        </a:p>
      </dgm:t>
    </dgm:pt>
    <dgm:pt modelId="{3D386BF7-D2B0-42FB-8309-C5EA06B3166B}" type="parTrans" cxnId="{6ECDC6D1-5FE6-4CFC-BB54-538DC7017ABB}">
      <dgm:prSet/>
      <dgm:spPr/>
      <dgm:t>
        <a:bodyPr/>
        <a:lstStyle/>
        <a:p>
          <a:endParaRPr lang="es-ES"/>
        </a:p>
      </dgm:t>
    </dgm:pt>
    <dgm:pt modelId="{AB97B889-574C-48BD-A642-151CFF40BFCF}" type="sibTrans" cxnId="{6ECDC6D1-5FE6-4CFC-BB54-538DC7017ABB}">
      <dgm:prSet/>
      <dgm:spPr/>
      <dgm:t>
        <a:bodyPr/>
        <a:lstStyle/>
        <a:p>
          <a:endParaRPr lang="es-ES"/>
        </a:p>
      </dgm:t>
    </dgm:pt>
    <dgm:pt modelId="{2E50EF94-13D7-4AB6-98D5-ED1EC6A4606E}">
      <dgm:prSet phldrT="[Texto]" custT="1"/>
      <dgm:spPr/>
      <dgm:t>
        <a:bodyPr/>
        <a:lstStyle/>
        <a:p>
          <a:pPr marL="0" lvl="0" indent="0" algn="ctr" defTabSz="622300">
            <a:lnSpc>
              <a:spcPct val="90000"/>
            </a:lnSpc>
            <a:spcBef>
              <a:spcPct val="0"/>
            </a:spcBef>
            <a:spcAft>
              <a:spcPct val="35000"/>
            </a:spcAft>
            <a:buNone/>
          </a:pPr>
          <a:r>
            <a:rPr lang="en-US" sz="1400" kern="1200" dirty="0"/>
            <a:t>Offer flexible working arrangements</a:t>
          </a:r>
          <a:endParaRPr lang="es-ES" sz="1400" kern="1200" dirty="0">
            <a:solidFill>
              <a:prstClr val="white"/>
            </a:solidFill>
            <a:latin typeface="Trebuchet MS"/>
            <a:ea typeface="+mn-ea"/>
            <a:cs typeface="+mn-cs"/>
          </a:endParaRPr>
        </a:p>
      </dgm:t>
    </dgm:pt>
    <dgm:pt modelId="{3DF897A2-1625-4445-8771-5166A5596521}" type="parTrans" cxnId="{9CC9C8B2-C5DF-49AA-B1A4-17D880F5DCDA}">
      <dgm:prSet/>
      <dgm:spPr/>
      <dgm:t>
        <a:bodyPr/>
        <a:lstStyle/>
        <a:p>
          <a:endParaRPr lang="es-ES"/>
        </a:p>
      </dgm:t>
    </dgm:pt>
    <dgm:pt modelId="{45F75D9B-B118-4572-8CF9-257B71789F3B}" type="sibTrans" cxnId="{9CC9C8B2-C5DF-49AA-B1A4-17D880F5DCDA}">
      <dgm:prSet/>
      <dgm:spPr/>
      <dgm:t>
        <a:bodyPr/>
        <a:lstStyle/>
        <a:p>
          <a:endParaRPr lang="es-ES"/>
        </a:p>
      </dgm:t>
    </dgm:pt>
    <dgm:pt modelId="{BEEBF71A-77AC-4016-AE0A-E02D86D4CB95}">
      <dgm:prSet phldrT="[Texto]" custT="1"/>
      <dgm:spPr/>
      <dgm:t>
        <a:bodyPr/>
        <a:lstStyle/>
        <a:p>
          <a:r>
            <a:rPr lang="en-US" sz="1400" kern="1200" dirty="0"/>
            <a:t>Incorporate sustainable principles and practices into work procedures</a:t>
          </a:r>
          <a:endParaRPr lang="es-ES" sz="1400" kern="1200" dirty="0">
            <a:solidFill>
              <a:prstClr val="white"/>
            </a:solidFill>
            <a:latin typeface="Trebuchet MS"/>
            <a:ea typeface="+mn-ea"/>
            <a:cs typeface="+mn-cs"/>
          </a:endParaRPr>
        </a:p>
      </dgm:t>
    </dgm:pt>
    <dgm:pt modelId="{5D4C9988-5FEF-44BC-A259-791BCCE73134}" type="parTrans" cxnId="{A14AA918-1485-4C61-A2EC-6637A32C4C26}">
      <dgm:prSet/>
      <dgm:spPr/>
      <dgm:t>
        <a:bodyPr/>
        <a:lstStyle/>
        <a:p>
          <a:endParaRPr lang="es-ES"/>
        </a:p>
      </dgm:t>
    </dgm:pt>
    <dgm:pt modelId="{DC61D80E-63A1-40CA-A7B5-3A866AB7C048}" type="sibTrans" cxnId="{A14AA918-1485-4C61-A2EC-6637A32C4C26}">
      <dgm:prSet/>
      <dgm:spPr/>
      <dgm:t>
        <a:bodyPr/>
        <a:lstStyle/>
        <a:p>
          <a:endParaRPr lang="es-ES"/>
        </a:p>
      </dgm:t>
    </dgm:pt>
    <dgm:pt modelId="{45F1B32B-74C3-4BB4-B266-F73B3BE521C7}">
      <dgm:prSet phldrT="[Texto]" custT="1"/>
      <dgm:spPr/>
      <dgm:t>
        <a:bodyPr/>
        <a:lstStyle/>
        <a:p>
          <a:pPr marL="0" lvl="0" indent="0" algn="ctr" defTabSz="622300">
            <a:lnSpc>
              <a:spcPct val="90000"/>
            </a:lnSpc>
            <a:spcBef>
              <a:spcPct val="0"/>
            </a:spcBef>
            <a:spcAft>
              <a:spcPct val="35000"/>
            </a:spcAft>
            <a:buNone/>
          </a:pPr>
          <a:r>
            <a:rPr lang="en-US" sz="1400" kern="1200" dirty="0"/>
            <a:t>Organize sustainable meetings/events</a:t>
          </a:r>
          <a:endParaRPr lang="es-ES" sz="1400" kern="1200" dirty="0">
            <a:solidFill>
              <a:prstClr val="white"/>
            </a:solidFill>
            <a:latin typeface="Trebuchet MS"/>
            <a:ea typeface="+mn-ea"/>
            <a:cs typeface="+mn-cs"/>
          </a:endParaRPr>
        </a:p>
      </dgm:t>
    </dgm:pt>
    <dgm:pt modelId="{5869CEAA-B671-4248-9074-64723F94C848}" type="parTrans" cxnId="{AD65E134-AE79-4D2B-857C-F6D6B77933EF}">
      <dgm:prSet/>
      <dgm:spPr/>
      <dgm:t>
        <a:bodyPr/>
        <a:lstStyle/>
        <a:p>
          <a:endParaRPr lang="es-ES"/>
        </a:p>
      </dgm:t>
    </dgm:pt>
    <dgm:pt modelId="{EE765BC8-61FC-4C63-B059-77A8C0D0D4E0}" type="sibTrans" cxnId="{AD65E134-AE79-4D2B-857C-F6D6B77933EF}">
      <dgm:prSet/>
      <dgm:spPr/>
      <dgm:t>
        <a:bodyPr/>
        <a:lstStyle/>
        <a:p>
          <a:endParaRPr lang="es-ES"/>
        </a:p>
      </dgm:t>
    </dgm:pt>
    <dgm:pt modelId="{F331E396-16F5-4F11-AC82-130D5597D4BD}">
      <dgm:prSet phldrT="[Texto]" custT="1"/>
      <dgm:spPr/>
      <dgm:t>
        <a:bodyPr/>
        <a:lstStyle/>
        <a:p>
          <a:pPr marL="0" lvl="0" indent="0" algn="ctr" defTabSz="488950">
            <a:lnSpc>
              <a:spcPct val="90000"/>
            </a:lnSpc>
            <a:spcBef>
              <a:spcPct val="0"/>
            </a:spcBef>
            <a:spcAft>
              <a:spcPct val="35000"/>
            </a:spcAft>
            <a:buNone/>
          </a:pPr>
          <a:r>
            <a:rPr lang="en-US" sz="1400" kern="1200" dirty="0"/>
            <a:t>Foster employee engagement</a:t>
          </a:r>
          <a:endParaRPr lang="es-ES" sz="1400" kern="1200" dirty="0">
            <a:solidFill>
              <a:prstClr val="white"/>
            </a:solidFill>
            <a:latin typeface="Trebuchet MS"/>
            <a:ea typeface="+mn-ea"/>
            <a:cs typeface="+mn-cs"/>
          </a:endParaRPr>
        </a:p>
      </dgm:t>
    </dgm:pt>
    <dgm:pt modelId="{08A3EE56-2B28-4C68-897E-FCAD70136E2E}" type="parTrans" cxnId="{7DD2453F-3296-4482-9A4E-4D9E79782C9C}">
      <dgm:prSet/>
      <dgm:spPr/>
      <dgm:t>
        <a:bodyPr/>
        <a:lstStyle/>
        <a:p>
          <a:endParaRPr lang="es-ES"/>
        </a:p>
      </dgm:t>
    </dgm:pt>
    <dgm:pt modelId="{39B8E475-709C-4588-8693-A3B0D957FE41}" type="sibTrans" cxnId="{7DD2453F-3296-4482-9A4E-4D9E79782C9C}">
      <dgm:prSet/>
      <dgm:spPr/>
      <dgm:t>
        <a:bodyPr/>
        <a:lstStyle/>
        <a:p>
          <a:endParaRPr lang="es-ES"/>
        </a:p>
      </dgm:t>
    </dgm:pt>
    <dgm:pt modelId="{EADE4D31-D6FF-4BA7-9E44-7AAFE822DEC0}">
      <dgm:prSet phldrT="[Texto]" custT="1"/>
      <dgm:spPr/>
      <dgm:t>
        <a:bodyPr/>
        <a:lstStyle/>
        <a:p>
          <a:pPr marL="0" lvl="0" indent="0" algn="ctr" defTabSz="488950">
            <a:lnSpc>
              <a:spcPct val="90000"/>
            </a:lnSpc>
            <a:spcBef>
              <a:spcPct val="0"/>
            </a:spcBef>
            <a:spcAft>
              <a:spcPct val="35000"/>
            </a:spcAft>
            <a:buNone/>
          </a:pPr>
          <a:r>
            <a:rPr lang="en-US" sz="1400" kern="1200" dirty="0"/>
            <a:t>Use sustainable marketing (and dissemination) strategies</a:t>
          </a:r>
          <a:endParaRPr lang="es-ES" sz="1400" kern="1200" dirty="0">
            <a:solidFill>
              <a:prstClr val="white"/>
            </a:solidFill>
            <a:latin typeface="Trebuchet MS"/>
            <a:ea typeface="+mn-ea"/>
            <a:cs typeface="+mn-cs"/>
          </a:endParaRPr>
        </a:p>
      </dgm:t>
    </dgm:pt>
    <dgm:pt modelId="{331E85B1-5494-40DC-B899-CFFA3B224192}" type="parTrans" cxnId="{71FC64E3-3D03-4731-AE47-A600BB3128AD}">
      <dgm:prSet/>
      <dgm:spPr/>
      <dgm:t>
        <a:bodyPr/>
        <a:lstStyle/>
        <a:p>
          <a:endParaRPr lang="es-ES"/>
        </a:p>
      </dgm:t>
    </dgm:pt>
    <dgm:pt modelId="{885F1C53-8639-44D9-B862-DE29CFEF7A13}" type="sibTrans" cxnId="{71FC64E3-3D03-4731-AE47-A600BB3128AD}">
      <dgm:prSet/>
      <dgm:spPr/>
      <dgm:t>
        <a:bodyPr/>
        <a:lstStyle/>
        <a:p>
          <a:endParaRPr lang="es-ES"/>
        </a:p>
      </dgm:t>
    </dgm:pt>
    <dgm:pt modelId="{60996B93-87D6-4750-8806-A3A8131D36AA}" type="pres">
      <dgm:prSet presAssocID="{DF20F624-73E3-45F8-8385-A43017A00A29}" presName="Name0" presStyleCnt="0">
        <dgm:presLayoutVars>
          <dgm:chPref val="1"/>
          <dgm:dir/>
          <dgm:animOne val="branch"/>
          <dgm:animLvl val="lvl"/>
          <dgm:resizeHandles val="exact"/>
        </dgm:presLayoutVars>
      </dgm:prSet>
      <dgm:spPr/>
    </dgm:pt>
    <dgm:pt modelId="{D4AA4263-DB42-4C07-8376-43FE7F71E63F}" type="pres">
      <dgm:prSet presAssocID="{2ADF1A59-7B25-4231-BA3D-89214F38DD1B}" presName="root1" presStyleCnt="0"/>
      <dgm:spPr/>
    </dgm:pt>
    <dgm:pt modelId="{6D3D65BE-6118-4ED6-8D86-8A0C2088FC2F}" type="pres">
      <dgm:prSet presAssocID="{2ADF1A59-7B25-4231-BA3D-89214F38DD1B}" presName="LevelOneTextNode" presStyleLbl="node0" presStyleIdx="0" presStyleCnt="1">
        <dgm:presLayoutVars>
          <dgm:chPref val="3"/>
        </dgm:presLayoutVars>
      </dgm:prSet>
      <dgm:spPr/>
    </dgm:pt>
    <dgm:pt modelId="{EA9405E8-41C1-4F1D-9F59-77A0FD2F87C2}" type="pres">
      <dgm:prSet presAssocID="{2ADF1A59-7B25-4231-BA3D-89214F38DD1B}" presName="level2hierChild" presStyleCnt="0"/>
      <dgm:spPr/>
    </dgm:pt>
    <dgm:pt modelId="{F6FE965C-D376-4236-9B10-4CB650F69905}" type="pres">
      <dgm:prSet presAssocID="{B173FD27-95BB-46E4-BF7E-4921DB65ACD2}" presName="conn2-1" presStyleLbl="parChTrans1D2" presStyleIdx="0" presStyleCnt="10"/>
      <dgm:spPr/>
    </dgm:pt>
    <dgm:pt modelId="{6E55FABE-B2B7-4272-B1EA-D95C27AB38A4}" type="pres">
      <dgm:prSet presAssocID="{B173FD27-95BB-46E4-BF7E-4921DB65ACD2}" presName="connTx" presStyleLbl="parChTrans1D2" presStyleIdx="0" presStyleCnt="10"/>
      <dgm:spPr/>
    </dgm:pt>
    <dgm:pt modelId="{A793232E-E3F4-4C8F-B95C-1C423B2F258D}" type="pres">
      <dgm:prSet presAssocID="{52E98776-6313-4DCC-976F-1942B5F4EADD}" presName="root2" presStyleCnt="0"/>
      <dgm:spPr/>
    </dgm:pt>
    <dgm:pt modelId="{F6BEBDE7-A2DC-4E5E-B178-A608A9C982CF}" type="pres">
      <dgm:prSet presAssocID="{52E98776-6313-4DCC-976F-1942B5F4EADD}" presName="LevelTwoTextNode" presStyleLbl="node2" presStyleIdx="0" presStyleCnt="10" custScaleX="158283">
        <dgm:presLayoutVars>
          <dgm:chPref val="3"/>
        </dgm:presLayoutVars>
      </dgm:prSet>
      <dgm:spPr/>
    </dgm:pt>
    <dgm:pt modelId="{813A7D15-E8B6-4FAE-B9A0-2E641CA18F39}" type="pres">
      <dgm:prSet presAssocID="{52E98776-6313-4DCC-976F-1942B5F4EADD}" presName="level3hierChild" presStyleCnt="0"/>
      <dgm:spPr/>
    </dgm:pt>
    <dgm:pt modelId="{F2CD980C-1F4A-4D81-A1EB-7BB4B0604626}" type="pres">
      <dgm:prSet presAssocID="{24527CBD-D24D-461B-A526-E09EB076E2D6}" presName="conn2-1" presStyleLbl="parChTrans1D2" presStyleIdx="1" presStyleCnt="10"/>
      <dgm:spPr/>
    </dgm:pt>
    <dgm:pt modelId="{9353AEDD-7567-4578-A4E3-A705780E11B1}" type="pres">
      <dgm:prSet presAssocID="{24527CBD-D24D-461B-A526-E09EB076E2D6}" presName="connTx" presStyleLbl="parChTrans1D2" presStyleIdx="1" presStyleCnt="10"/>
      <dgm:spPr/>
    </dgm:pt>
    <dgm:pt modelId="{89342C17-487F-4608-8113-E3E1081782CD}" type="pres">
      <dgm:prSet presAssocID="{6D1AD0C0-8579-404D-A153-192398FBB7A1}" presName="root2" presStyleCnt="0"/>
      <dgm:spPr/>
    </dgm:pt>
    <dgm:pt modelId="{DB54E2A1-4595-41CB-90E7-F162E3D8AC8B}" type="pres">
      <dgm:prSet presAssocID="{6D1AD0C0-8579-404D-A153-192398FBB7A1}" presName="LevelTwoTextNode" presStyleLbl="node2" presStyleIdx="1" presStyleCnt="10" custScaleX="158283">
        <dgm:presLayoutVars>
          <dgm:chPref val="3"/>
        </dgm:presLayoutVars>
      </dgm:prSet>
      <dgm:spPr/>
    </dgm:pt>
    <dgm:pt modelId="{DA6BFAA9-59F2-4B2B-9F70-2A85A3725FEA}" type="pres">
      <dgm:prSet presAssocID="{6D1AD0C0-8579-404D-A153-192398FBB7A1}" presName="level3hierChild" presStyleCnt="0"/>
      <dgm:spPr/>
    </dgm:pt>
    <dgm:pt modelId="{4F407922-3637-4B24-A39B-B859B3F658A0}" type="pres">
      <dgm:prSet presAssocID="{3D386BF7-D2B0-42FB-8309-C5EA06B3166B}" presName="conn2-1" presStyleLbl="parChTrans1D2" presStyleIdx="2" presStyleCnt="10"/>
      <dgm:spPr/>
    </dgm:pt>
    <dgm:pt modelId="{9894BDC3-28EE-4BAB-B35A-F5DD722A7181}" type="pres">
      <dgm:prSet presAssocID="{3D386BF7-D2B0-42FB-8309-C5EA06B3166B}" presName="connTx" presStyleLbl="parChTrans1D2" presStyleIdx="2" presStyleCnt="10"/>
      <dgm:spPr/>
    </dgm:pt>
    <dgm:pt modelId="{278BBCBF-8B45-4E61-9593-2F013F2DE738}" type="pres">
      <dgm:prSet presAssocID="{C910A6F2-9EFA-4A33-B80E-8D214567C4DF}" presName="root2" presStyleCnt="0"/>
      <dgm:spPr/>
    </dgm:pt>
    <dgm:pt modelId="{B4B185DF-D2D7-4A66-8026-27C6E9EF1320}" type="pres">
      <dgm:prSet presAssocID="{C910A6F2-9EFA-4A33-B80E-8D214567C4DF}" presName="LevelTwoTextNode" presStyleLbl="node2" presStyleIdx="2" presStyleCnt="10" custScaleX="158283">
        <dgm:presLayoutVars>
          <dgm:chPref val="3"/>
        </dgm:presLayoutVars>
      </dgm:prSet>
      <dgm:spPr/>
    </dgm:pt>
    <dgm:pt modelId="{4D51F59D-3922-4614-AD2A-8574F02631FD}" type="pres">
      <dgm:prSet presAssocID="{C910A6F2-9EFA-4A33-B80E-8D214567C4DF}" presName="level3hierChild" presStyleCnt="0"/>
      <dgm:spPr/>
    </dgm:pt>
    <dgm:pt modelId="{B3ACA0EA-9BA2-49A1-A196-08A8DC82DA3F}" type="pres">
      <dgm:prSet presAssocID="{3DF897A2-1625-4445-8771-5166A5596521}" presName="conn2-1" presStyleLbl="parChTrans1D2" presStyleIdx="3" presStyleCnt="10"/>
      <dgm:spPr/>
    </dgm:pt>
    <dgm:pt modelId="{78B51D86-3FC4-49C8-A460-BFA9B4C4AA19}" type="pres">
      <dgm:prSet presAssocID="{3DF897A2-1625-4445-8771-5166A5596521}" presName="connTx" presStyleLbl="parChTrans1D2" presStyleIdx="3" presStyleCnt="10"/>
      <dgm:spPr/>
    </dgm:pt>
    <dgm:pt modelId="{8B9E4459-BCEF-4CC8-9342-D70853AD94D5}" type="pres">
      <dgm:prSet presAssocID="{2E50EF94-13D7-4AB6-98D5-ED1EC6A4606E}" presName="root2" presStyleCnt="0"/>
      <dgm:spPr/>
    </dgm:pt>
    <dgm:pt modelId="{F2C75514-FCBE-4DF3-BAE4-B38110BDD452}" type="pres">
      <dgm:prSet presAssocID="{2E50EF94-13D7-4AB6-98D5-ED1EC6A4606E}" presName="LevelTwoTextNode" presStyleLbl="node2" presStyleIdx="3" presStyleCnt="10" custScaleX="158283">
        <dgm:presLayoutVars>
          <dgm:chPref val="3"/>
        </dgm:presLayoutVars>
      </dgm:prSet>
      <dgm:spPr/>
    </dgm:pt>
    <dgm:pt modelId="{1CD6DCCD-4FC9-461F-83A3-10B31623EC4F}" type="pres">
      <dgm:prSet presAssocID="{2E50EF94-13D7-4AB6-98D5-ED1EC6A4606E}" presName="level3hierChild" presStyleCnt="0"/>
      <dgm:spPr/>
    </dgm:pt>
    <dgm:pt modelId="{12EB3F99-273F-4724-A881-5FEE19732AFB}" type="pres">
      <dgm:prSet presAssocID="{B456D0B8-482C-4116-9E58-F0DDAA4F43BD}" presName="conn2-1" presStyleLbl="parChTrans1D2" presStyleIdx="4" presStyleCnt="10"/>
      <dgm:spPr/>
    </dgm:pt>
    <dgm:pt modelId="{DE401825-A124-40A9-916D-FFC05AD1A1CE}" type="pres">
      <dgm:prSet presAssocID="{B456D0B8-482C-4116-9E58-F0DDAA4F43BD}" presName="connTx" presStyleLbl="parChTrans1D2" presStyleIdx="4" presStyleCnt="10"/>
      <dgm:spPr/>
    </dgm:pt>
    <dgm:pt modelId="{EBBE52A4-C6B1-4B4A-80A0-C88046BAF348}" type="pres">
      <dgm:prSet presAssocID="{9039F33C-D2CE-4839-9093-98E128D1D3FC}" presName="root2" presStyleCnt="0"/>
      <dgm:spPr/>
    </dgm:pt>
    <dgm:pt modelId="{7CAC203A-782A-4AC4-A708-65DD14693F1A}" type="pres">
      <dgm:prSet presAssocID="{9039F33C-D2CE-4839-9093-98E128D1D3FC}" presName="LevelTwoTextNode" presStyleLbl="node2" presStyleIdx="4" presStyleCnt="10" custScaleX="158283">
        <dgm:presLayoutVars>
          <dgm:chPref val="3"/>
        </dgm:presLayoutVars>
      </dgm:prSet>
      <dgm:spPr/>
    </dgm:pt>
    <dgm:pt modelId="{5786BC3D-ABC2-4C13-8463-A2492513C550}" type="pres">
      <dgm:prSet presAssocID="{9039F33C-D2CE-4839-9093-98E128D1D3FC}" presName="level3hierChild" presStyleCnt="0"/>
      <dgm:spPr/>
    </dgm:pt>
    <dgm:pt modelId="{8B56BD92-6EFC-4F50-9439-C4B5452C8888}" type="pres">
      <dgm:prSet presAssocID="{5D4C9988-5FEF-44BC-A259-791BCCE73134}" presName="conn2-1" presStyleLbl="parChTrans1D2" presStyleIdx="5" presStyleCnt="10"/>
      <dgm:spPr/>
    </dgm:pt>
    <dgm:pt modelId="{37CB452F-D44D-4006-A16A-5B06E436504A}" type="pres">
      <dgm:prSet presAssocID="{5D4C9988-5FEF-44BC-A259-791BCCE73134}" presName="connTx" presStyleLbl="parChTrans1D2" presStyleIdx="5" presStyleCnt="10"/>
      <dgm:spPr/>
    </dgm:pt>
    <dgm:pt modelId="{CE7FA557-4B89-45C8-B984-4419B7C043C0}" type="pres">
      <dgm:prSet presAssocID="{BEEBF71A-77AC-4016-AE0A-E02D86D4CB95}" presName="root2" presStyleCnt="0"/>
      <dgm:spPr/>
    </dgm:pt>
    <dgm:pt modelId="{D609E8E8-2E5A-4DAF-BB2C-3B4148DB129C}" type="pres">
      <dgm:prSet presAssocID="{BEEBF71A-77AC-4016-AE0A-E02D86D4CB95}" presName="LevelTwoTextNode" presStyleLbl="node2" presStyleIdx="5" presStyleCnt="10" custScaleX="158283">
        <dgm:presLayoutVars>
          <dgm:chPref val="3"/>
        </dgm:presLayoutVars>
      </dgm:prSet>
      <dgm:spPr/>
    </dgm:pt>
    <dgm:pt modelId="{3D5E5E4C-72D9-4411-A938-13B68C2D68A8}" type="pres">
      <dgm:prSet presAssocID="{BEEBF71A-77AC-4016-AE0A-E02D86D4CB95}" presName="level3hierChild" presStyleCnt="0"/>
      <dgm:spPr/>
    </dgm:pt>
    <dgm:pt modelId="{02284B26-AF87-4003-9024-6C84ADA8BE96}" type="pres">
      <dgm:prSet presAssocID="{5869CEAA-B671-4248-9074-64723F94C848}" presName="conn2-1" presStyleLbl="parChTrans1D2" presStyleIdx="6" presStyleCnt="10"/>
      <dgm:spPr/>
    </dgm:pt>
    <dgm:pt modelId="{C9AC91B9-C193-47CA-B445-93373BAF4772}" type="pres">
      <dgm:prSet presAssocID="{5869CEAA-B671-4248-9074-64723F94C848}" presName="connTx" presStyleLbl="parChTrans1D2" presStyleIdx="6" presStyleCnt="10"/>
      <dgm:spPr/>
    </dgm:pt>
    <dgm:pt modelId="{5D2651F2-BC77-4C2E-90B1-CDE48026EAA1}" type="pres">
      <dgm:prSet presAssocID="{45F1B32B-74C3-4BB4-B266-F73B3BE521C7}" presName="root2" presStyleCnt="0"/>
      <dgm:spPr/>
    </dgm:pt>
    <dgm:pt modelId="{421C5DAA-1470-4B4A-81CB-A992B9E4D17B}" type="pres">
      <dgm:prSet presAssocID="{45F1B32B-74C3-4BB4-B266-F73B3BE521C7}" presName="LevelTwoTextNode" presStyleLbl="node2" presStyleIdx="6" presStyleCnt="10" custScaleX="158283">
        <dgm:presLayoutVars>
          <dgm:chPref val="3"/>
        </dgm:presLayoutVars>
      </dgm:prSet>
      <dgm:spPr/>
    </dgm:pt>
    <dgm:pt modelId="{3045FBC8-F018-4ED7-AC08-EFC62E209AE3}" type="pres">
      <dgm:prSet presAssocID="{45F1B32B-74C3-4BB4-B266-F73B3BE521C7}" presName="level3hierChild" presStyleCnt="0"/>
      <dgm:spPr/>
    </dgm:pt>
    <dgm:pt modelId="{6AC98DBA-581C-4E78-A121-8D247A2CA0FD}" type="pres">
      <dgm:prSet presAssocID="{13CA6CB3-DCC5-414B-8B7F-14B1BD5AFA2F}" presName="conn2-1" presStyleLbl="parChTrans1D2" presStyleIdx="7" presStyleCnt="10"/>
      <dgm:spPr/>
    </dgm:pt>
    <dgm:pt modelId="{379559E9-E5EA-4D9B-957E-B55855DB7A23}" type="pres">
      <dgm:prSet presAssocID="{13CA6CB3-DCC5-414B-8B7F-14B1BD5AFA2F}" presName="connTx" presStyleLbl="parChTrans1D2" presStyleIdx="7" presStyleCnt="10"/>
      <dgm:spPr/>
    </dgm:pt>
    <dgm:pt modelId="{6C55A6D0-DE76-48C1-9E91-35B80EAEEB7A}" type="pres">
      <dgm:prSet presAssocID="{0F6B1B68-125C-4E8A-805A-2EA0F68EB9CD}" presName="root2" presStyleCnt="0"/>
      <dgm:spPr/>
    </dgm:pt>
    <dgm:pt modelId="{681551C4-D0F1-4FA8-B65D-2CAB554BD2CF}" type="pres">
      <dgm:prSet presAssocID="{0F6B1B68-125C-4E8A-805A-2EA0F68EB9CD}" presName="LevelTwoTextNode" presStyleLbl="node2" presStyleIdx="7" presStyleCnt="10" custScaleX="158283">
        <dgm:presLayoutVars>
          <dgm:chPref val="3"/>
        </dgm:presLayoutVars>
      </dgm:prSet>
      <dgm:spPr/>
    </dgm:pt>
    <dgm:pt modelId="{368FE079-03A2-415F-97E1-396ADAEABB53}" type="pres">
      <dgm:prSet presAssocID="{0F6B1B68-125C-4E8A-805A-2EA0F68EB9CD}" presName="level3hierChild" presStyleCnt="0"/>
      <dgm:spPr/>
    </dgm:pt>
    <dgm:pt modelId="{E05EED9D-D5A5-4932-BCD1-5AD8DA1F0CF4}" type="pres">
      <dgm:prSet presAssocID="{08A3EE56-2B28-4C68-897E-FCAD70136E2E}" presName="conn2-1" presStyleLbl="parChTrans1D2" presStyleIdx="8" presStyleCnt="10"/>
      <dgm:spPr/>
    </dgm:pt>
    <dgm:pt modelId="{79BA9105-10EB-4107-96A7-3591C98F1CC3}" type="pres">
      <dgm:prSet presAssocID="{08A3EE56-2B28-4C68-897E-FCAD70136E2E}" presName="connTx" presStyleLbl="parChTrans1D2" presStyleIdx="8" presStyleCnt="10"/>
      <dgm:spPr/>
    </dgm:pt>
    <dgm:pt modelId="{72E7D9F1-B74C-4F5F-B3D3-30486E7803A9}" type="pres">
      <dgm:prSet presAssocID="{F331E396-16F5-4F11-AC82-130D5597D4BD}" presName="root2" presStyleCnt="0"/>
      <dgm:spPr/>
    </dgm:pt>
    <dgm:pt modelId="{6FFDAEE8-987B-4DC8-B121-1AEE845A4459}" type="pres">
      <dgm:prSet presAssocID="{F331E396-16F5-4F11-AC82-130D5597D4BD}" presName="LevelTwoTextNode" presStyleLbl="node2" presStyleIdx="8" presStyleCnt="10" custScaleX="158283">
        <dgm:presLayoutVars>
          <dgm:chPref val="3"/>
        </dgm:presLayoutVars>
      </dgm:prSet>
      <dgm:spPr/>
    </dgm:pt>
    <dgm:pt modelId="{E167EAEB-5799-4CF2-9596-D90773F2A4D7}" type="pres">
      <dgm:prSet presAssocID="{F331E396-16F5-4F11-AC82-130D5597D4BD}" presName="level3hierChild" presStyleCnt="0"/>
      <dgm:spPr/>
    </dgm:pt>
    <dgm:pt modelId="{CCE1934F-DBE7-4222-AB1F-227784602E4A}" type="pres">
      <dgm:prSet presAssocID="{331E85B1-5494-40DC-B899-CFFA3B224192}" presName="conn2-1" presStyleLbl="parChTrans1D2" presStyleIdx="9" presStyleCnt="10"/>
      <dgm:spPr/>
    </dgm:pt>
    <dgm:pt modelId="{66960B7E-5573-4B16-B50C-F9108D17184F}" type="pres">
      <dgm:prSet presAssocID="{331E85B1-5494-40DC-B899-CFFA3B224192}" presName="connTx" presStyleLbl="parChTrans1D2" presStyleIdx="9" presStyleCnt="10"/>
      <dgm:spPr/>
    </dgm:pt>
    <dgm:pt modelId="{3DD8F5A3-AF59-4D77-A08F-12446E01A06A}" type="pres">
      <dgm:prSet presAssocID="{EADE4D31-D6FF-4BA7-9E44-7AAFE822DEC0}" presName="root2" presStyleCnt="0"/>
      <dgm:spPr/>
    </dgm:pt>
    <dgm:pt modelId="{A56B80FB-DB00-437F-B6EA-2BA33133AF59}" type="pres">
      <dgm:prSet presAssocID="{EADE4D31-D6FF-4BA7-9E44-7AAFE822DEC0}" presName="LevelTwoTextNode" presStyleLbl="node2" presStyleIdx="9" presStyleCnt="10" custScaleX="158283">
        <dgm:presLayoutVars>
          <dgm:chPref val="3"/>
        </dgm:presLayoutVars>
      </dgm:prSet>
      <dgm:spPr/>
    </dgm:pt>
    <dgm:pt modelId="{B2B04F58-28B6-49D8-8A7F-832AA02D738E}" type="pres">
      <dgm:prSet presAssocID="{EADE4D31-D6FF-4BA7-9E44-7AAFE822DEC0}" presName="level3hierChild" presStyleCnt="0"/>
      <dgm:spPr/>
    </dgm:pt>
  </dgm:ptLst>
  <dgm:cxnLst>
    <dgm:cxn modelId="{9BA0FF03-F22C-4D86-B636-3AA3018DB5F9}" type="presOf" srcId="{C910A6F2-9EFA-4A33-B80E-8D214567C4DF}" destId="{B4B185DF-D2D7-4A66-8026-27C6E9EF1320}" srcOrd="0" destOrd="0" presId="urn:microsoft.com/office/officeart/2008/layout/HorizontalMultiLevelHierarchy"/>
    <dgm:cxn modelId="{9D58B205-1219-4204-BE38-EB0DA09F0A89}" type="presOf" srcId="{B456D0B8-482C-4116-9E58-F0DDAA4F43BD}" destId="{12EB3F99-273F-4724-A881-5FEE19732AFB}" srcOrd="0" destOrd="0" presId="urn:microsoft.com/office/officeart/2008/layout/HorizontalMultiLevelHierarchy"/>
    <dgm:cxn modelId="{20CB9907-0CAB-49C5-AF00-914C579D6788}" type="presOf" srcId="{3DF897A2-1625-4445-8771-5166A5596521}" destId="{B3ACA0EA-9BA2-49A1-A196-08A8DC82DA3F}" srcOrd="0" destOrd="0" presId="urn:microsoft.com/office/officeart/2008/layout/HorizontalMultiLevelHierarchy"/>
    <dgm:cxn modelId="{8A2A940B-AEFC-46BA-B2D4-C882545B0845}" type="presOf" srcId="{B173FD27-95BB-46E4-BF7E-4921DB65ACD2}" destId="{6E55FABE-B2B7-4272-B1EA-D95C27AB38A4}" srcOrd="1" destOrd="0" presId="urn:microsoft.com/office/officeart/2008/layout/HorizontalMultiLevelHierarchy"/>
    <dgm:cxn modelId="{A14AA918-1485-4C61-A2EC-6637A32C4C26}" srcId="{2ADF1A59-7B25-4231-BA3D-89214F38DD1B}" destId="{BEEBF71A-77AC-4016-AE0A-E02D86D4CB95}" srcOrd="5" destOrd="0" parTransId="{5D4C9988-5FEF-44BC-A259-791BCCE73134}" sibTransId="{DC61D80E-63A1-40CA-A7B5-3A866AB7C048}"/>
    <dgm:cxn modelId="{4021171C-6BE4-4A11-89F8-DB64511B5C21}" type="presOf" srcId="{EADE4D31-D6FF-4BA7-9E44-7AAFE822DEC0}" destId="{A56B80FB-DB00-437F-B6EA-2BA33133AF59}" srcOrd="0" destOrd="0" presId="urn:microsoft.com/office/officeart/2008/layout/HorizontalMultiLevelHierarchy"/>
    <dgm:cxn modelId="{272A7720-4AD0-4690-83AB-EC605F7C41E0}" type="presOf" srcId="{3D386BF7-D2B0-42FB-8309-C5EA06B3166B}" destId="{4F407922-3637-4B24-A39B-B859B3F658A0}" srcOrd="0" destOrd="0" presId="urn:microsoft.com/office/officeart/2008/layout/HorizontalMultiLevelHierarchy"/>
    <dgm:cxn modelId="{4664AB2C-9CB2-431C-AC0A-5C279D0F0886}" type="presOf" srcId="{B173FD27-95BB-46E4-BF7E-4921DB65ACD2}" destId="{F6FE965C-D376-4236-9B10-4CB650F69905}" srcOrd="0" destOrd="0" presId="urn:microsoft.com/office/officeart/2008/layout/HorizontalMultiLevelHierarchy"/>
    <dgm:cxn modelId="{D15D3233-9D71-49EA-8418-7DF4F464AA20}" type="presOf" srcId="{F331E396-16F5-4F11-AC82-130D5597D4BD}" destId="{6FFDAEE8-987B-4DC8-B121-1AEE845A4459}" srcOrd="0" destOrd="0" presId="urn:microsoft.com/office/officeart/2008/layout/HorizontalMultiLevelHierarchy"/>
    <dgm:cxn modelId="{AD65E134-AE79-4D2B-857C-F6D6B77933EF}" srcId="{2ADF1A59-7B25-4231-BA3D-89214F38DD1B}" destId="{45F1B32B-74C3-4BB4-B266-F73B3BE521C7}" srcOrd="6" destOrd="0" parTransId="{5869CEAA-B671-4248-9074-64723F94C848}" sibTransId="{EE765BC8-61FC-4C63-B059-77A8C0D0D4E0}"/>
    <dgm:cxn modelId="{B6CFA53A-5D40-46B6-A18B-7C95FD293F31}" type="presOf" srcId="{6D1AD0C0-8579-404D-A153-192398FBB7A1}" destId="{DB54E2A1-4595-41CB-90E7-F162E3D8AC8B}" srcOrd="0" destOrd="0" presId="urn:microsoft.com/office/officeart/2008/layout/HorizontalMultiLevelHierarchy"/>
    <dgm:cxn modelId="{AEB63A3F-F23F-47A9-A2D7-793206E7A644}" type="presOf" srcId="{BEEBF71A-77AC-4016-AE0A-E02D86D4CB95}" destId="{D609E8E8-2E5A-4DAF-BB2C-3B4148DB129C}" srcOrd="0" destOrd="0" presId="urn:microsoft.com/office/officeart/2008/layout/HorizontalMultiLevelHierarchy"/>
    <dgm:cxn modelId="{7DD2453F-3296-4482-9A4E-4D9E79782C9C}" srcId="{2ADF1A59-7B25-4231-BA3D-89214F38DD1B}" destId="{F331E396-16F5-4F11-AC82-130D5597D4BD}" srcOrd="8" destOrd="0" parTransId="{08A3EE56-2B28-4C68-897E-FCAD70136E2E}" sibTransId="{39B8E475-709C-4588-8693-A3B0D957FE41}"/>
    <dgm:cxn modelId="{54DA7061-81AB-4032-82C6-7DF3F43BF122}" type="presOf" srcId="{3DF897A2-1625-4445-8771-5166A5596521}" destId="{78B51D86-3FC4-49C8-A460-BFA9B4C4AA19}" srcOrd="1" destOrd="0" presId="urn:microsoft.com/office/officeart/2008/layout/HorizontalMultiLevelHierarchy"/>
    <dgm:cxn modelId="{8D3CD865-11BD-4ADE-9B4C-1EC51036A042}" type="presOf" srcId="{5D4C9988-5FEF-44BC-A259-791BCCE73134}" destId="{8B56BD92-6EFC-4F50-9439-C4B5452C8888}" srcOrd="0" destOrd="0" presId="urn:microsoft.com/office/officeart/2008/layout/HorizontalMultiLevelHierarchy"/>
    <dgm:cxn modelId="{99305448-5C0A-4C25-8D54-7E211DDEF478}" type="presOf" srcId="{13CA6CB3-DCC5-414B-8B7F-14B1BD5AFA2F}" destId="{6AC98DBA-581C-4E78-A121-8D247A2CA0FD}" srcOrd="0" destOrd="0" presId="urn:microsoft.com/office/officeart/2008/layout/HorizontalMultiLevelHierarchy"/>
    <dgm:cxn modelId="{0E2EDA4A-B844-40AF-AF3B-4C083C2BCA09}" type="presOf" srcId="{3D386BF7-D2B0-42FB-8309-C5EA06B3166B}" destId="{9894BDC3-28EE-4BAB-B35A-F5DD722A7181}" srcOrd="1" destOrd="0" presId="urn:microsoft.com/office/officeart/2008/layout/HorizontalMultiLevelHierarchy"/>
    <dgm:cxn modelId="{3A64BF4E-BEF0-4BF4-89AD-7A15CD1DCB0A}" srcId="{2ADF1A59-7B25-4231-BA3D-89214F38DD1B}" destId="{0F6B1B68-125C-4E8A-805A-2EA0F68EB9CD}" srcOrd="7" destOrd="0" parTransId="{13CA6CB3-DCC5-414B-8B7F-14B1BD5AFA2F}" sibTransId="{A9EA963B-1281-418C-BF81-8B974CFB519F}"/>
    <dgm:cxn modelId="{3D0CE16E-6DD8-44D8-8F5F-E025AA0CCED0}" srcId="{2ADF1A59-7B25-4231-BA3D-89214F38DD1B}" destId="{52E98776-6313-4DCC-976F-1942B5F4EADD}" srcOrd="0" destOrd="0" parTransId="{B173FD27-95BB-46E4-BF7E-4921DB65ACD2}" sibTransId="{216A6E5B-2452-4153-8473-404084871A22}"/>
    <dgm:cxn modelId="{82170D51-98BA-4919-A4FC-448EF9BC373B}" type="presOf" srcId="{08A3EE56-2B28-4C68-897E-FCAD70136E2E}" destId="{79BA9105-10EB-4107-96A7-3591C98F1CC3}" srcOrd="1" destOrd="0" presId="urn:microsoft.com/office/officeart/2008/layout/HorizontalMultiLevelHierarchy"/>
    <dgm:cxn modelId="{C788E771-F943-4C75-B603-23A4CB76DEAC}" type="presOf" srcId="{331E85B1-5494-40DC-B899-CFFA3B224192}" destId="{66960B7E-5573-4B16-B50C-F9108D17184F}" srcOrd="1" destOrd="0" presId="urn:microsoft.com/office/officeart/2008/layout/HorizontalMultiLevelHierarchy"/>
    <dgm:cxn modelId="{AD84AC58-AC14-4660-934B-4F0E3EAF00A5}" type="presOf" srcId="{24527CBD-D24D-461B-A526-E09EB076E2D6}" destId="{9353AEDD-7567-4578-A4E3-A705780E11B1}" srcOrd="1" destOrd="0" presId="urn:microsoft.com/office/officeart/2008/layout/HorizontalMultiLevelHierarchy"/>
    <dgm:cxn modelId="{84DC7284-A5C2-46DA-B200-910F226A0436}" srcId="{2ADF1A59-7B25-4231-BA3D-89214F38DD1B}" destId="{6D1AD0C0-8579-404D-A153-192398FBB7A1}" srcOrd="1" destOrd="0" parTransId="{24527CBD-D24D-461B-A526-E09EB076E2D6}" sibTransId="{EA47FED8-7BF7-4093-82C5-A855A8AF43B8}"/>
    <dgm:cxn modelId="{A1B7CC88-F722-421E-8E41-B27FE5F77D27}" type="presOf" srcId="{9039F33C-D2CE-4839-9093-98E128D1D3FC}" destId="{7CAC203A-782A-4AC4-A708-65DD14693F1A}" srcOrd="0" destOrd="0" presId="urn:microsoft.com/office/officeart/2008/layout/HorizontalMultiLevelHierarchy"/>
    <dgm:cxn modelId="{6D24D790-2453-484B-A684-D402356AE25C}" type="presOf" srcId="{0F6B1B68-125C-4E8A-805A-2EA0F68EB9CD}" destId="{681551C4-D0F1-4FA8-B65D-2CAB554BD2CF}" srcOrd="0" destOrd="0" presId="urn:microsoft.com/office/officeart/2008/layout/HorizontalMultiLevelHierarchy"/>
    <dgm:cxn modelId="{95C7EFA0-A739-4793-B0C4-71F78649200A}" type="presOf" srcId="{B456D0B8-482C-4116-9E58-F0DDAA4F43BD}" destId="{DE401825-A124-40A9-916D-FFC05AD1A1CE}" srcOrd="1" destOrd="0" presId="urn:microsoft.com/office/officeart/2008/layout/HorizontalMultiLevelHierarchy"/>
    <dgm:cxn modelId="{8E97B3A9-A836-46B2-9608-FAE05BCC19A0}" type="presOf" srcId="{2E50EF94-13D7-4AB6-98D5-ED1EC6A4606E}" destId="{F2C75514-FCBE-4DF3-BAE4-B38110BDD452}" srcOrd="0" destOrd="0" presId="urn:microsoft.com/office/officeart/2008/layout/HorizontalMultiLevelHierarchy"/>
    <dgm:cxn modelId="{9CC9C8B2-C5DF-49AA-B1A4-17D880F5DCDA}" srcId="{2ADF1A59-7B25-4231-BA3D-89214F38DD1B}" destId="{2E50EF94-13D7-4AB6-98D5-ED1EC6A4606E}" srcOrd="3" destOrd="0" parTransId="{3DF897A2-1625-4445-8771-5166A5596521}" sibTransId="{45F75D9B-B118-4572-8CF9-257B71789F3B}"/>
    <dgm:cxn modelId="{46EC3EBA-CF01-43BE-980F-175101D48ADB}" type="presOf" srcId="{5D4C9988-5FEF-44BC-A259-791BCCE73134}" destId="{37CB452F-D44D-4006-A16A-5B06E436504A}" srcOrd="1" destOrd="0" presId="urn:microsoft.com/office/officeart/2008/layout/HorizontalMultiLevelHierarchy"/>
    <dgm:cxn modelId="{7CE272BA-B4B7-4A28-BEBB-301C856D1391}" type="presOf" srcId="{45F1B32B-74C3-4BB4-B266-F73B3BE521C7}" destId="{421C5DAA-1470-4B4A-81CB-A992B9E4D17B}" srcOrd="0" destOrd="0" presId="urn:microsoft.com/office/officeart/2008/layout/HorizontalMultiLevelHierarchy"/>
    <dgm:cxn modelId="{807788BA-2BE6-44A4-B3EF-14328EB8B7F8}" srcId="{2ADF1A59-7B25-4231-BA3D-89214F38DD1B}" destId="{9039F33C-D2CE-4839-9093-98E128D1D3FC}" srcOrd="4" destOrd="0" parTransId="{B456D0B8-482C-4116-9E58-F0DDAA4F43BD}" sibTransId="{72A3D489-D80C-43BB-B76D-BFD9618234D1}"/>
    <dgm:cxn modelId="{360625BF-5625-4EFD-A87D-8EA101EAAD9F}" srcId="{DF20F624-73E3-45F8-8385-A43017A00A29}" destId="{2ADF1A59-7B25-4231-BA3D-89214F38DD1B}" srcOrd="0" destOrd="0" parTransId="{4941F874-E6E5-4DCB-8485-F48C043DAAFD}" sibTransId="{8D0EE7FB-7AA0-4AC8-8A93-9F80C0ECFE65}"/>
    <dgm:cxn modelId="{039E3ECB-0840-4C98-BDE5-DDF6AB9B7CF0}" type="presOf" srcId="{5869CEAA-B671-4248-9074-64723F94C848}" destId="{C9AC91B9-C193-47CA-B445-93373BAF4772}" srcOrd="1" destOrd="0" presId="urn:microsoft.com/office/officeart/2008/layout/HorizontalMultiLevelHierarchy"/>
    <dgm:cxn modelId="{495478D1-C69C-4418-AF91-5C6F10DA5680}" type="presOf" srcId="{DF20F624-73E3-45F8-8385-A43017A00A29}" destId="{60996B93-87D6-4750-8806-A3A8131D36AA}" srcOrd="0" destOrd="0" presId="urn:microsoft.com/office/officeart/2008/layout/HorizontalMultiLevelHierarchy"/>
    <dgm:cxn modelId="{6ECDC6D1-5FE6-4CFC-BB54-538DC7017ABB}" srcId="{2ADF1A59-7B25-4231-BA3D-89214F38DD1B}" destId="{C910A6F2-9EFA-4A33-B80E-8D214567C4DF}" srcOrd="2" destOrd="0" parTransId="{3D386BF7-D2B0-42FB-8309-C5EA06B3166B}" sibTransId="{AB97B889-574C-48BD-A642-151CFF40BFCF}"/>
    <dgm:cxn modelId="{65F3CCDA-E263-47DD-B32F-EDCC2C308D4C}" type="presOf" srcId="{2ADF1A59-7B25-4231-BA3D-89214F38DD1B}" destId="{6D3D65BE-6118-4ED6-8D86-8A0C2088FC2F}" srcOrd="0" destOrd="0" presId="urn:microsoft.com/office/officeart/2008/layout/HorizontalMultiLevelHierarchy"/>
    <dgm:cxn modelId="{CB300BE3-1CF3-4A3B-9736-B5BD21472BA7}" type="presOf" srcId="{08A3EE56-2B28-4C68-897E-FCAD70136E2E}" destId="{E05EED9D-D5A5-4932-BCD1-5AD8DA1F0CF4}" srcOrd="0" destOrd="0" presId="urn:microsoft.com/office/officeart/2008/layout/HorizontalMultiLevelHierarchy"/>
    <dgm:cxn modelId="{71FC64E3-3D03-4731-AE47-A600BB3128AD}" srcId="{2ADF1A59-7B25-4231-BA3D-89214F38DD1B}" destId="{EADE4D31-D6FF-4BA7-9E44-7AAFE822DEC0}" srcOrd="9" destOrd="0" parTransId="{331E85B1-5494-40DC-B899-CFFA3B224192}" sibTransId="{885F1C53-8639-44D9-B862-DE29CFEF7A13}"/>
    <dgm:cxn modelId="{670B13E6-2349-4593-8855-D942C5FB940C}" type="presOf" srcId="{331E85B1-5494-40DC-B899-CFFA3B224192}" destId="{CCE1934F-DBE7-4222-AB1F-227784602E4A}" srcOrd="0" destOrd="0" presId="urn:microsoft.com/office/officeart/2008/layout/HorizontalMultiLevelHierarchy"/>
    <dgm:cxn modelId="{31268EE6-C4A3-42B0-807B-72AFC5918A18}" type="presOf" srcId="{24527CBD-D24D-461B-A526-E09EB076E2D6}" destId="{F2CD980C-1F4A-4D81-A1EB-7BB4B0604626}" srcOrd="0" destOrd="0" presId="urn:microsoft.com/office/officeart/2008/layout/HorizontalMultiLevelHierarchy"/>
    <dgm:cxn modelId="{148F2AE9-5604-4CE6-B257-C23E20FEAB96}" type="presOf" srcId="{5869CEAA-B671-4248-9074-64723F94C848}" destId="{02284B26-AF87-4003-9024-6C84ADA8BE96}" srcOrd="0" destOrd="0" presId="urn:microsoft.com/office/officeart/2008/layout/HorizontalMultiLevelHierarchy"/>
    <dgm:cxn modelId="{D0D379F3-819A-4D36-9E08-A5C2275A9EE0}" type="presOf" srcId="{52E98776-6313-4DCC-976F-1942B5F4EADD}" destId="{F6BEBDE7-A2DC-4E5E-B178-A608A9C982CF}" srcOrd="0" destOrd="0" presId="urn:microsoft.com/office/officeart/2008/layout/HorizontalMultiLevelHierarchy"/>
    <dgm:cxn modelId="{71364AF9-6954-4BA9-8C14-D30EEE6CF668}" type="presOf" srcId="{13CA6CB3-DCC5-414B-8B7F-14B1BD5AFA2F}" destId="{379559E9-E5EA-4D9B-957E-B55855DB7A23}" srcOrd="1" destOrd="0" presId="urn:microsoft.com/office/officeart/2008/layout/HorizontalMultiLevelHierarchy"/>
    <dgm:cxn modelId="{A3C3E957-817C-4575-904D-0B7F94CD1267}" type="presParOf" srcId="{60996B93-87D6-4750-8806-A3A8131D36AA}" destId="{D4AA4263-DB42-4C07-8376-43FE7F71E63F}" srcOrd="0" destOrd="0" presId="urn:microsoft.com/office/officeart/2008/layout/HorizontalMultiLevelHierarchy"/>
    <dgm:cxn modelId="{A4AD4D97-E809-4E5E-BA44-958A771B8405}" type="presParOf" srcId="{D4AA4263-DB42-4C07-8376-43FE7F71E63F}" destId="{6D3D65BE-6118-4ED6-8D86-8A0C2088FC2F}" srcOrd="0" destOrd="0" presId="urn:microsoft.com/office/officeart/2008/layout/HorizontalMultiLevelHierarchy"/>
    <dgm:cxn modelId="{F739F769-82CC-496A-89AA-081BA8930B9B}" type="presParOf" srcId="{D4AA4263-DB42-4C07-8376-43FE7F71E63F}" destId="{EA9405E8-41C1-4F1D-9F59-77A0FD2F87C2}" srcOrd="1" destOrd="0" presId="urn:microsoft.com/office/officeart/2008/layout/HorizontalMultiLevelHierarchy"/>
    <dgm:cxn modelId="{4EAB51FD-86B6-4FF7-A6C9-375C8689B56B}" type="presParOf" srcId="{EA9405E8-41C1-4F1D-9F59-77A0FD2F87C2}" destId="{F6FE965C-D376-4236-9B10-4CB650F69905}" srcOrd="0" destOrd="0" presId="urn:microsoft.com/office/officeart/2008/layout/HorizontalMultiLevelHierarchy"/>
    <dgm:cxn modelId="{0134EBE9-4D8F-4976-AE72-1999510D1773}" type="presParOf" srcId="{F6FE965C-D376-4236-9B10-4CB650F69905}" destId="{6E55FABE-B2B7-4272-B1EA-D95C27AB38A4}" srcOrd="0" destOrd="0" presId="urn:microsoft.com/office/officeart/2008/layout/HorizontalMultiLevelHierarchy"/>
    <dgm:cxn modelId="{D3A9901B-6963-431D-8A38-FB95E20D5651}" type="presParOf" srcId="{EA9405E8-41C1-4F1D-9F59-77A0FD2F87C2}" destId="{A793232E-E3F4-4C8F-B95C-1C423B2F258D}" srcOrd="1" destOrd="0" presId="urn:microsoft.com/office/officeart/2008/layout/HorizontalMultiLevelHierarchy"/>
    <dgm:cxn modelId="{E4685ACD-555A-4EA7-B681-418666AEC774}" type="presParOf" srcId="{A793232E-E3F4-4C8F-B95C-1C423B2F258D}" destId="{F6BEBDE7-A2DC-4E5E-B178-A608A9C982CF}" srcOrd="0" destOrd="0" presId="urn:microsoft.com/office/officeart/2008/layout/HorizontalMultiLevelHierarchy"/>
    <dgm:cxn modelId="{5569C4DF-3E70-4B05-87B9-0228FB533BB9}" type="presParOf" srcId="{A793232E-E3F4-4C8F-B95C-1C423B2F258D}" destId="{813A7D15-E8B6-4FAE-B9A0-2E641CA18F39}" srcOrd="1" destOrd="0" presId="urn:microsoft.com/office/officeart/2008/layout/HorizontalMultiLevelHierarchy"/>
    <dgm:cxn modelId="{1D281126-7C86-474C-A6BB-5915518C953F}" type="presParOf" srcId="{EA9405E8-41C1-4F1D-9F59-77A0FD2F87C2}" destId="{F2CD980C-1F4A-4D81-A1EB-7BB4B0604626}" srcOrd="2" destOrd="0" presId="urn:microsoft.com/office/officeart/2008/layout/HorizontalMultiLevelHierarchy"/>
    <dgm:cxn modelId="{1DEA7E29-2A40-4185-941F-5B82949D7A61}" type="presParOf" srcId="{F2CD980C-1F4A-4D81-A1EB-7BB4B0604626}" destId="{9353AEDD-7567-4578-A4E3-A705780E11B1}" srcOrd="0" destOrd="0" presId="urn:microsoft.com/office/officeart/2008/layout/HorizontalMultiLevelHierarchy"/>
    <dgm:cxn modelId="{3FD4C5F8-402B-47EA-8BE9-C47755E3D431}" type="presParOf" srcId="{EA9405E8-41C1-4F1D-9F59-77A0FD2F87C2}" destId="{89342C17-487F-4608-8113-E3E1081782CD}" srcOrd="3" destOrd="0" presId="urn:microsoft.com/office/officeart/2008/layout/HorizontalMultiLevelHierarchy"/>
    <dgm:cxn modelId="{200A4069-82CF-4FF7-AEF9-08E3C3553B6C}" type="presParOf" srcId="{89342C17-487F-4608-8113-E3E1081782CD}" destId="{DB54E2A1-4595-41CB-90E7-F162E3D8AC8B}" srcOrd="0" destOrd="0" presId="urn:microsoft.com/office/officeart/2008/layout/HorizontalMultiLevelHierarchy"/>
    <dgm:cxn modelId="{373A0ED8-FF07-4FBC-BEE9-AF4DBFC24D12}" type="presParOf" srcId="{89342C17-487F-4608-8113-E3E1081782CD}" destId="{DA6BFAA9-59F2-4B2B-9F70-2A85A3725FEA}" srcOrd="1" destOrd="0" presId="urn:microsoft.com/office/officeart/2008/layout/HorizontalMultiLevelHierarchy"/>
    <dgm:cxn modelId="{69B4B4BB-C29F-4E45-9C86-1EF32397E3CC}" type="presParOf" srcId="{EA9405E8-41C1-4F1D-9F59-77A0FD2F87C2}" destId="{4F407922-3637-4B24-A39B-B859B3F658A0}" srcOrd="4" destOrd="0" presId="urn:microsoft.com/office/officeart/2008/layout/HorizontalMultiLevelHierarchy"/>
    <dgm:cxn modelId="{81897EB4-0B77-461F-B2F2-5F622909CE7E}" type="presParOf" srcId="{4F407922-3637-4B24-A39B-B859B3F658A0}" destId="{9894BDC3-28EE-4BAB-B35A-F5DD722A7181}" srcOrd="0" destOrd="0" presId="urn:microsoft.com/office/officeart/2008/layout/HorizontalMultiLevelHierarchy"/>
    <dgm:cxn modelId="{B262FE7C-87F6-4781-A1A8-8837D16BB10D}" type="presParOf" srcId="{EA9405E8-41C1-4F1D-9F59-77A0FD2F87C2}" destId="{278BBCBF-8B45-4E61-9593-2F013F2DE738}" srcOrd="5" destOrd="0" presId="urn:microsoft.com/office/officeart/2008/layout/HorizontalMultiLevelHierarchy"/>
    <dgm:cxn modelId="{A7A8BDA2-560D-43F0-8982-680A9967A7E4}" type="presParOf" srcId="{278BBCBF-8B45-4E61-9593-2F013F2DE738}" destId="{B4B185DF-D2D7-4A66-8026-27C6E9EF1320}" srcOrd="0" destOrd="0" presId="urn:microsoft.com/office/officeart/2008/layout/HorizontalMultiLevelHierarchy"/>
    <dgm:cxn modelId="{1C294282-F59B-4872-B949-9F447DE77E1F}" type="presParOf" srcId="{278BBCBF-8B45-4E61-9593-2F013F2DE738}" destId="{4D51F59D-3922-4614-AD2A-8574F02631FD}" srcOrd="1" destOrd="0" presId="urn:microsoft.com/office/officeart/2008/layout/HorizontalMultiLevelHierarchy"/>
    <dgm:cxn modelId="{FCCFA2F7-423B-4E1C-8CA2-B3CC0D8E6A4E}" type="presParOf" srcId="{EA9405E8-41C1-4F1D-9F59-77A0FD2F87C2}" destId="{B3ACA0EA-9BA2-49A1-A196-08A8DC82DA3F}" srcOrd="6" destOrd="0" presId="urn:microsoft.com/office/officeart/2008/layout/HorizontalMultiLevelHierarchy"/>
    <dgm:cxn modelId="{E25BF1E3-321B-425E-8A54-483A52AE15FF}" type="presParOf" srcId="{B3ACA0EA-9BA2-49A1-A196-08A8DC82DA3F}" destId="{78B51D86-3FC4-49C8-A460-BFA9B4C4AA19}" srcOrd="0" destOrd="0" presId="urn:microsoft.com/office/officeart/2008/layout/HorizontalMultiLevelHierarchy"/>
    <dgm:cxn modelId="{F05D4EFD-E140-42D6-8535-11E7E1A24378}" type="presParOf" srcId="{EA9405E8-41C1-4F1D-9F59-77A0FD2F87C2}" destId="{8B9E4459-BCEF-4CC8-9342-D70853AD94D5}" srcOrd="7" destOrd="0" presId="urn:microsoft.com/office/officeart/2008/layout/HorizontalMultiLevelHierarchy"/>
    <dgm:cxn modelId="{B4A45109-5465-4C53-B0E9-86CAD6ABA454}" type="presParOf" srcId="{8B9E4459-BCEF-4CC8-9342-D70853AD94D5}" destId="{F2C75514-FCBE-4DF3-BAE4-B38110BDD452}" srcOrd="0" destOrd="0" presId="urn:microsoft.com/office/officeart/2008/layout/HorizontalMultiLevelHierarchy"/>
    <dgm:cxn modelId="{BBC7D475-8FA8-4977-882F-3418FC0E7D1D}" type="presParOf" srcId="{8B9E4459-BCEF-4CC8-9342-D70853AD94D5}" destId="{1CD6DCCD-4FC9-461F-83A3-10B31623EC4F}" srcOrd="1" destOrd="0" presId="urn:microsoft.com/office/officeart/2008/layout/HorizontalMultiLevelHierarchy"/>
    <dgm:cxn modelId="{DD82DB27-8941-4E07-9D95-598632E86749}" type="presParOf" srcId="{EA9405E8-41C1-4F1D-9F59-77A0FD2F87C2}" destId="{12EB3F99-273F-4724-A881-5FEE19732AFB}" srcOrd="8" destOrd="0" presId="urn:microsoft.com/office/officeart/2008/layout/HorizontalMultiLevelHierarchy"/>
    <dgm:cxn modelId="{782027C9-0657-4418-A10B-0D69B062C04B}" type="presParOf" srcId="{12EB3F99-273F-4724-A881-5FEE19732AFB}" destId="{DE401825-A124-40A9-916D-FFC05AD1A1CE}" srcOrd="0" destOrd="0" presId="urn:microsoft.com/office/officeart/2008/layout/HorizontalMultiLevelHierarchy"/>
    <dgm:cxn modelId="{8CB939A6-4B8E-48D0-9433-2B9D9414270A}" type="presParOf" srcId="{EA9405E8-41C1-4F1D-9F59-77A0FD2F87C2}" destId="{EBBE52A4-C6B1-4B4A-80A0-C88046BAF348}" srcOrd="9" destOrd="0" presId="urn:microsoft.com/office/officeart/2008/layout/HorizontalMultiLevelHierarchy"/>
    <dgm:cxn modelId="{3D44D2F0-E4B4-4827-AD64-0D242B9CA815}" type="presParOf" srcId="{EBBE52A4-C6B1-4B4A-80A0-C88046BAF348}" destId="{7CAC203A-782A-4AC4-A708-65DD14693F1A}" srcOrd="0" destOrd="0" presId="urn:microsoft.com/office/officeart/2008/layout/HorizontalMultiLevelHierarchy"/>
    <dgm:cxn modelId="{55401975-E82F-4967-A7D7-286B8DD701D2}" type="presParOf" srcId="{EBBE52A4-C6B1-4B4A-80A0-C88046BAF348}" destId="{5786BC3D-ABC2-4C13-8463-A2492513C550}" srcOrd="1" destOrd="0" presId="urn:microsoft.com/office/officeart/2008/layout/HorizontalMultiLevelHierarchy"/>
    <dgm:cxn modelId="{03F9D993-131C-4F10-B6E2-5ADF89DAB07C}" type="presParOf" srcId="{EA9405E8-41C1-4F1D-9F59-77A0FD2F87C2}" destId="{8B56BD92-6EFC-4F50-9439-C4B5452C8888}" srcOrd="10" destOrd="0" presId="urn:microsoft.com/office/officeart/2008/layout/HorizontalMultiLevelHierarchy"/>
    <dgm:cxn modelId="{44AA865E-FDEC-426F-B562-50B7A81351F9}" type="presParOf" srcId="{8B56BD92-6EFC-4F50-9439-C4B5452C8888}" destId="{37CB452F-D44D-4006-A16A-5B06E436504A}" srcOrd="0" destOrd="0" presId="urn:microsoft.com/office/officeart/2008/layout/HorizontalMultiLevelHierarchy"/>
    <dgm:cxn modelId="{127906B0-4E23-4046-BD1A-4B95856C9692}" type="presParOf" srcId="{EA9405E8-41C1-4F1D-9F59-77A0FD2F87C2}" destId="{CE7FA557-4B89-45C8-B984-4419B7C043C0}" srcOrd="11" destOrd="0" presId="urn:microsoft.com/office/officeart/2008/layout/HorizontalMultiLevelHierarchy"/>
    <dgm:cxn modelId="{BB886B4F-FCEC-485B-9D1F-CE679F556BAF}" type="presParOf" srcId="{CE7FA557-4B89-45C8-B984-4419B7C043C0}" destId="{D609E8E8-2E5A-4DAF-BB2C-3B4148DB129C}" srcOrd="0" destOrd="0" presId="urn:microsoft.com/office/officeart/2008/layout/HorizontalMultiLevelHierarchy"/>
    <dgm:cxn modelId="{D16C4646-B782-4B21-BBDC-998056EE6A93}" type="presParOf" srcId="{CE7FA557-4B89-45C8-B984-4419B7C043C0}" destId="{3D5E5E4C-72D9-4411-A938-13B68C2D68A8}" srcOrd="1" destOrd="0" presId="urn:microsoft.com/office/officeart/2008/layout/HorizontalMultiLevelHierarchy"/>
    <dgm:cxn modelId="{75983662-37DF-464A-8DAA-6A6717773D8B}" type="presParOf" srcId="{EA9405E8-41C1-4F1D-9F59-77A0FD2F87C2}" destId="{02284B26-AF87-4003-9024-6C84ADA8BE96}" srcOrd="12" destOrd="0" presId="urn:microsoft.com/office/officeart/2008/layout/HorizontalMultiLevelHierarchy"/>
    <dgm:cxn modelId="{42C81209-1578-4AA1-A5B7-FCD97DCEDF06}" type="presParOf" srcId="{02284B26-AF87-4003-9024-6C84ADA8BE96}" destId="{C9AC91B9-C193-47CA-B445-93373BAF4772}" srcOrd="0" destOrd="0" presId="urn:microsoft.com/office/officeart/2008/layout/HorizontalMultiLevelHierarchy"/>
    <dgm:cxn modelId="{A7C53C65-EC82-493A-9032-9EF6EC6CD5DE}" type="presParOf" srcId="{EA9405E8-41C1-4F1D-9F59-77A0FD2F87C2}" destId="{5D2651F2-BC77-4C2E-90B1-CDE48026EAA1}" srcOrd="13" destOrd="0" presId="urn:microsoft.com/office/officeart/2008/layout/HorizontalMultiLevelHierarchy"/>
    <dgm:cxn modelId="{76C0DE95-806F-4C30-8A74-FA571521D89D}" type="presParOf" srcId="{5D2651F2-BC77-4C2E-90B1-CDE48026EAA1}" destId="{421C5DAA-1470-4B4A-81CB-A992B9E4D17B}" srcOrd="0" destOrd="0" presId="urn:microsoft.com/office/officeart/2008/layout/HorizontalMultiLevelHierarchy"/>
    <dgm:cxn modelId="{DD2AEF6F-F2BD-4D1B-B63C-0A4B25011A8B}" type="presParOf" srcId="{5D2651F2-BC77-4C2E-90B1-CDE48026EAA1}" destId="{3045FBC8-F018-4ED7-AC08-EFC62E209AE3}" srcOrd="1" destOrd="0" presId="urn:microsoft.com/office/officeart/2008/layout/HorizontalMultiLevelHierarchy"/>
    <dgm:cxn modelId="{DB5B9EAD-A7E0-40AB-B704-D585ABCFC199}" type="presParOf" srcId="{EA9405E8-41C1-4F1D-9F59-77A0FD2F87C2}" destId="{6AC98DBA-581C-4E78-A121-8D247A2CA0FD}" srcOrd="14" destOrd="0" presId="urn:microsoft.com/office/officeart/2008/layout/HorizontalMultiLevelHierarchy"/>
    <dgm:cxn modelId="{96C8835F-D1FC-485C-A0FF-301B656097BF}" type="presParOf" srcId="{6AC98DBA-581C-4E78-A121-8D247A2CA0FD}" destId="{379559E9-E5EA-4D9B-957E-B55855DB7A23}" srcOrd="0" destOrd="0" presId="urn:microsoft.com/office/officeart/2008/layout/HorizontalMultiLevelHierarchy"/>
    <dgm:cxn modelId="{E8BABC16-E3ED-4C63-BC4F-A997F2818B28}" type="presParOf" srcId="{EA9405E8-41C1-4F1D-9F59-77A0FD2F87C2}" destId="{6C55A6D0-DE76-48C1-9E91-35B80EAEEB7A}" srcOrd="15" destOrd="0" presId="urn:microsoft.com/office/officeart/2008/layout/HorizontalMultiLevelHierarchy"/>
    <dgm:cxn modelId="{D06E0240-2B25-432E-BEE9-5161B2F79279}" type="presParOf" srcId="{6C55A6D0-DE76-48C1-9E91-35B80EAEEB7A}" destId="{681551C4-D0F1-4FA8-B65D-2CAB554BD2CF}" srcOrd="0" destOrd="0" presId="urn:microsoft.com/office/officeart/2008/layout/HorizontalMultiLevelHierarchy"/>
    <dgm:cxn modelId="{751CDE93-B9C9-4816-ACCF-86FDD84F88DE}" type="presParOf" srcId="{6C55A6D0-DE76-48C1-9E91-35B80EAEEB7A}" destId="{368FE079-03A2-415F-97E1-396ADAEABB53}" srcOrd="1" destOrd="0" presId="urn:microsoft.com/office/officeart/2008/layout/HorizontalMultiLevelHierarchy"/>
    <dgm:cxn modelId="{50941389-88BE-407D-8C81-2D6DFE5786A5}" type="presParOf" srcId="{EA9405E8-41C1-4F1D-9F59-77A0FD2F87C2}" destId="{E05EED9D-D5A5-4932-BCD1-5AD8DA1F0CF4}" srcOrd="16" destOrd="0" presId="urn:microsoft.com/office/officeart/2008/layout/HorizontalMultiLevelHierarchy"/>
    <dgm:cxn modelId="{B1BA70F4-1034-423D-882B-709EAB7AE444}" type="presParOf" srcId="{E05EED9D-D5A5-4932-BCD1-5AD8DA1F0CF4}" destId="{79BA9105-10EB-4107-96A7-3591C98F1CC3}" srcOrd="0" destOrd="0" presId="urn:microsoft.com/office/officeart/2008/layout/HorizontalMultiLevelHierarchy"/>
    <dgm:cxn modelId="{05E897DB-6474-49E4-BE09-5364ACA32564}" type="presParOf" srcId="{EA9405E8-41C1-4F1D-9F59-77A0FD2F87C2}" destId="{72E7D9F1-B74C-4F5F-B3D3-30486E7803A9}" srcOrd="17" destOrd="0" presId="urn:microsoft.com/office/officeart/2008/layout/HorizontalMultiLevelHierarchy"/>
    <dgm:cxn modelId="{9DF1ED93-44AA-4EDC-B059-7D773F2483E5}" type="presParOf" srcId="{72E7D9F1-B74C-4F5F-B3D3-30486E7803A9}" destId="{6FFDAEE8-987B-4DC8-B121-1AEE845A4459}" srcOrd="0" destOrd="0" presId="urn:microsoft.com/office/officeart/2008/layout/HorizontalMultiLevelHierarchy"/>
    <dgm:cxn modelId="{69E3F13E-4586-46C7-A86E-0F486874B611}" type="presParOf" srcId="{72E7D9F1-B74C-4F5F-B3D3-30486E7803A9}" destId="{E167EAEB-5799-4CF2-9596-D90773F2A4D7}" srcOrd="1" destOrd="0" presId="urn:microsoft.com/office/officeart/2008/layout/HorizontalMultiLevelHierarchy"/>
    <dgm:cxn modelId="{49E64A89-49A6-4CF6-A897-65721C55178B}" type="presParOf" srcId="{EA9405E8-41C1-4F1D-9F59-77A0FD2F87C2}" destId="{CCE1934F-DBE7-4222-AB1F-227784602E4A}" srcOrd="18" destOrd="0" presId="urn:microsoft.com/office/officeart/2008/layout/HorizontalMultiLevelHierarchy"/>
    <dgm:cxn modelId="{313B98FF-ED5E-4019-B54B-B7CCFE8AF49F}" type="presParOf" srcId="{CCE1934F-DBE7-4222-AB1F-227784602E4A}" destId="{66960B7E-5573-4B16-B50C-F9108D17184F}" srcOrd="0" destOrd="0" presId="urn:microsoft.com/office/officeart/2008/layout/HorizontalMultiLevelHierarchy"/>
    <dgm:cxn modelId="{D4396597-91C0-4BC6-B43D-024645D545A3}" type="presParOf" srcId="{EA9405E8-41C1-4F1D-9F59-77A0FD2F87C2}" destId="{3DD8F5A3-AF59-4D77-A08F-12446E01A06A}" srcOrd="19" destOrd="0" presId="urn:microsoft.com/office/officeart/2008/layout/HorizontalMultiLevelHierarchy"/>
    <dgm:cxn modelId="{55E93314-3669-4F55-B146-6FC18E942C60}" type="presParOf" srcId="{3DD8F5A3-AF59-4D77-A08F-12446E01A06A}" destId="{A56B80FB-DB00-437F-B6EA-2BA33133AF59}" srcOrd="0" destOrd="0" presId="urn:microsoft.com/office/officeart/2008/layout/HorizontalMultiLevelHierarchy"/>
    <dgm:cxn modelId="{C4499855-89FD-49E7-958A-83FFA8C388A6}" type="presParOf" srcId="{3DD8F5A3-AF59-4D77-A08F-12446E01A06A}" destId="{B2B04F58-28B6-49D8-8A7F-832AA02D73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DD83-5555-4A92-B713-9B179C0897DB}">
      <dsp:nvSpPr>
        <dsp:cNvPr id="0" name=""/>
        <dsp:cNvSpPr/>
      </dsp:nvSpPr>
      <dsp:spPr>
        <a:xfrm>
          <a:off x="38" y="18329"/>
          <a:ext cx="3694843" cy="403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Project </a:t>
          </a:r>
          <a:r>
            <a:rPr lang="es-ES" sz="1400" kern="1200" dirty="0" err="1"/>
            <a:t>management</a:t>
          </a:r>
          <a:endParaRPr lang="es-ES" sz="1400" kern="1200" dirty="0"/>
        </a:p>
      </dsp:txBody>
      <dsp:txXfrm>
        <a:off x="38" y="18329"/>
        <a:ext cx="3694843" cy="403200"/>
      </dsp:txXfrm>
    </dsp:sp>
    <dsp:sp modelId="{720AE9D1-009A-4740-A809-EBC49ECB0DA3}">
      <dsp:nvSpPr>
        <dsp:cNvPr id="0" name=""/>
        <dsp:cNvSpPr/>
      </dsp:nvSpPr>
      <dsp:spPr>
        <a:xfrm>
          <a:off x="38" y="421529"/>
          <a:ext cx="3694843" cy="435940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200"/>
            </a:spcAft>
            <a:buChar char="•"/>
          </a:pPr>
          <a:r>
            <a:rPr lang="en-US" sz="1600" kern="1200" dirty="0"/>
            <a:t>Integrate sustainability into project planning: consider sustainability from the beginning of the project and include specific sustainability goals in project planning.</a:t>
          </a:r>
          <a:endParaRPr lang="es-ES" sz="1600" kern="1200" dirty="0"/>
        </a:p>
        <a:p>
          <a:pPr marL="171450" lvl="1" indent="-171450" algn="l" defTabSz="711200">
            <a:lnSpc>
              <a:spcPct val="90000"/>
            </a:lnSpc>
            <a:spcBef>
              <a:spcPct val="0"/>
            </a:spcBef>
            <a:spcAft>
              <a:spcPts val="1200"/>
            </a:spcAft>
            <a:buChar char="•"/>
          </a:pPr>
          <a:r>
            <a:rPr lang="en-US" sz="1600" kern="1200" dirty="0"/>
            <a:t>Assess environmental impact: assess the environmental impact of the project and identify areas that require action to reduce environmental impact.</a:t>
          </a:r>
          <a:endParaRPr lang="es-ES" sz="1600" kern="1200" dirty="0"/>
        </a:p>
      </dsp:txBody>
      <dsp:txXfrm>
        <a:off x="38" y="421529"/>
        <a:ext cx="3694843" cy="4359403"/>
      </dsp:txXfrm>
    </dsp:sp>
    <dsp:sp modelId="{F9844634-97B7-4DCC-84BD-D08FABE4AE35}">
      <dsp:nvSpPr>
        <dsp:cNvPr id="0" name=""/>
        <dsp:cNvSpPr/>
      </dsp:nvSpPr>
      <dsp:spPr>
        <a:xfrm>
          <a:off x="4212160" y="18329"/>
          <a:ext cx="3694843" cy="403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Web </a:t>
          </a:r>
          <a:r>
            <a:rPr lang="es-ES" sz="1400" kern="1200" dirty="0" err="1"/>
            <a:t>development</a:t>
          </a:r>
          <a:endParaRPr lang="es-ES" sz="1400" kern="1200" dirty="0"/>
        </a:p>
      </dsp:txBody>
      <dsp:txXfrm>
        <a:off x="4212160" y="18329"/>
        <a:ext cx="3694843" cy="403200"/>
      </dsp:txXfrm>
    </dsp:sp>
    <dsp:sp modelId="{352C9CAB-A7FA-4010-A767-1040296D5993}">
      <dsp:nvSpPr>
        <dsp:cNvPr id="0" name=""/>
        <dsp:cNvSpPr/>
      </dsp:nvSpPr>
      <dsp:spPr>
        <a:xfrm>
          <a:off x="4212160" y="421529"/>
          <a:ext cx="3694843" cy="435940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200"/>
            </a:spcAft>
            <a:buFont typeface="Arial" panose="020B0604020202020204" pitchFamily="34" charset="0"/>
            <a:buChar char="•"/>
          </a:pPr>
          <a:r>
            <a:rPr lang="en-US" sz="1600" b="0" i="0" kern="1200" dirty="0"/>
            <a:t>Choose Green Web Design Practices: Use sustainable web design practices that prioritize energy efficiency, minimalism, and sustainability. This includes using efficient coding practices and minimizing website bloat to reduce data transfer and server load.</a:t>
          </a:r>
          <a:endParaRPr lang="es-ES" sz="1600" kern="1200" dirty="0"/>
        </a:p>
        <a:p>
          <a:pPr marL="171450" lvl="1" indent="-171450" algn="l" defTabSz="711200">
            <a:lnSpc>
              <a:spcPct val="90000"/>
            </a:lnSpc>
            <a:spcBef>
              <a:spcPct val="0"/>
            </a:spcBef>
            <a:spcAft>
              <a:spcPts val="1200"/>
            </a:spcAft>
            <a:buChar char="•"/>
          </a:pPr>
          <a:r>
            <a:rPr lang="en-US" sz="1600" kern="1200" dirty="0"/>
            <a:t>Reduce file sizes: optimize images and files to reduce website size and improve loading speed. Use image compression tools and reduce the number of plugins and scripts.</a:t>
          </a:r>
          <a:endParaRPr lang="es-ES" sz="1600" kern="1200" dirty="0"/>
        </a:p>
        <a:p>
          <a:pPr marL="171450" lvl="1" indent="-171450" algn="l" defTabSz="711200">
            <a:lnSpc>
              <a:spcPct val="90000"/>
            </a:lnSpc>
            <a:spcBef>
              <a:spcPct val="0"/>
            </a:spcBef>
            <a:spcAft>
              <a:spcPts val="1200"/>
            </a:spcAft>
            <a:buChar char="•"/>
          </a:pPr>
          <a:r>
            <a:rPr lang="en-US" sz="1600" kern="1200" dirty="0"/>
            <a:t>Use lightweight code: use lightweight, semantic code to reduce the amount of data that needs to be loaded from the website.</a:t>
          </a:r>
          <a:endParaRPr lang="es-ES" sz="1600" kern="1200" dirty="0"/>
        </a:p>
      </dsp:txBody>
      <dsp:txXfrm>
        <a:off x="4212160" y="421529"/>
        <a:ext cx="3694843" cy="4359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1934F-DBE7-4222-AB1F-227784602E4A}">
      <dsp:nvSpPr>
        <dsp:cNvPr id="0" name=""/>
        <dsp:cNvSpPr/>
      </dsp:nvSpPr>
      <dsp:spPr>
        <a:xfrm>
          <a:off x="1267886" y="3194025"/>
          <a:ext cx="341397" cy="2927380"/>
        </a:xfrm>
        <a:custGeom>
          <a:avLst/>
          <a:gdLst/>
          <a:ahLst/>
          <a:cxnLst/>
          <a:rect l="0" t="0" r="0" b="0"/>
          <a:pathLst>
            <a:path>
              <a:moveTo>
                <a:pt x="0" y="0"/>
              </a:moveTo>
              <a:lnTo>
                <a:pt x="170698" y="0"/>
              </a:lnTo>
              <a:lnTo>
                <a:pt x="170698" y="2927380"/>
              </a:lnTo>
              <a:lnTo>
                <a:pt x="341397" y="29273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364904" y="4584035"/>
        <a:ext cx="147361" cy="147361"/>
      </dsp:txXfrm>
    </dsp:sp>
    <dsp:sp modelId="{E05EED9D-D5A5-4932-BCD1-5AD8DA1F0CF4}">
      <dsp:nvSpPr>
        <dsp:cNvPr id="0" name=""/>
        <dsp:cNvSpPr/>
      </dsp:nvSpPr>
      <dsp:spPr>
        <a:xfrm>
          <a:off x="1267886" y="3194025"/>
          <a:ext cx="341397" cy="2276851"/>
        </a:xfrm>
        <a:custGeom>
          <a:avLst/>
          <a:gdLst/>
          <a:ahLst/>
          <a:cxnLst/>
          <a:rect l="0" t="0" r="0" b="0"/>
          <a:pathLst>
            <a:path>
              <a:moveTo>
                <a:pt x="0" y="0"/>
              </a:moveTo>
              <a:lnTo>
                <a:pt x="170698" y="0"/>
              </a:lnTo>
              <a:lnTo>
                <a:pt x="170698" y="2276851"/>
              </a:lnTo>
              <a:lnTo>
                <a:pt x="341397" y="22768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81027" y="4274893"/>
        <a:ext cx="115115" cy="115115"/>
      </dsp:txXfrm>
    </dsp:sp>
    <dsp:sp modelId="{6AC98DBA-581C-4E78-A121-8D247A2CA0FD}">
      <dsp:nvSpPr>
        <dsp:cNvPr id="0" name=""/>
        <dsp:cNvSpPr/>
      </dsp:nvSpPr>
      <dsp:spPr>
        <a:xfrm>
          <a:off x="1267886" y="3194025"/>
          <a:ext cx="341397" cy="1626322"/>
        </a:xfrm>
        <a:custGeom>
          <a:avLst/>
          <a:gdLst/>
          <a:ahLst/>
          <a:cxnLst/>
          <a:rect l="0" t="0" r="0" b="0"/>
          <a:pathLst>
            <a:path>
              <a:moveTo>
                <a:pt x="0" y="0"/>
              </a:moveTo>
              <a:lnTo>
                <a:pt x="170698" y="0"/>
              </a:lnTo>
              <a:lnTo>
                <a:pt x="170698" y="1626322"/>
              </a:lnTo>
              <a:lnTo>
                <a:pt x="341397" y="16263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397041" y="3965642"/>
        <a:ext cx="83088" cy="83088"/>
      </dsp:txXfrm>
    </dsp:sp>
    <dsp:sp modelId="{02284B26-AF87-4003-9024-6C84ADA8BE96}">
      <dsp:nvSpPr>
        <dsp:cNvPr id="0" name=""/>
        <dsp:cNvSpPr/>
      </dsp:nvSpPr>
      <dsp:spPr>
        <a:xfrm>
          <a:off x="1267886" y="3194025"/>
          <a:ext cx="341397" cy="975793"/>
        </a:xfrm>
        <a:custGeom>
          <a:avLst/>
          <a:gdLst/>
          <a:ahLst/>
          <a:cxnLst/>
          <a:rect l="0" t="0" r="0" b="0"/>
          <a:pathLst>
            <a:path>
              <a:moveTo>
                <a:pt x="0" y="0"/>
              </a:moveTo>
              <a:lnTo>
                <a:pt x="170698" y="0"/>
              </a:lnTo>
              <a:lnTo>
                <a:pt x="170698" y="975793"/>
              </a:lnTo>
              <a:lnTo>
                <a:pt x="341397" y="9757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12740" y="3656077"/>
        <a:ext cx="51689" cy="51689"/>
      </dsp:txXfrm>
    </dsp:sp>
    <dsp:sp modelId="{8B56BD92-6EFC-4F50-9439-C4B5452C8888}">
      <dsp:nvSpPr>
        <dsp:cNvPr id="0" name=""/>
        <dsp:cNvSpPr/>
      </dsp:nvSpPr>
      <dsp:spPr>
        <a:xfrm>
          <a:off x="1267886" y="3194025"/>
          <a:ext cx="341397" cy="325264"/>
        </a:xfrm>
        <a:custGeom>
          <a:avLst/>
          <a:gdLst/>
          <a:ahLst/>
          <a:cxnLst/>
          <a:rect l="0" t="0" r="0" b="0"/>
          <a:pathLst>
            <a:path>
              <a:moveTo>
                <a:pt x="0" y="0"/>
              </a:moveTo>
              <a:lnTo>
                <a:pt x="170698" y="0"/>
              </a:lnTo>
              <a:lnTo>
                <a:pt x="170698" y="325264"/>
              </a:lnTo>
              <a:lnTo>
                <a:pt x="341397" y="3252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26796" y="3344869"/>
        <a:ext cx="23576" cy="23576"/>
      </dsp:txXfrm>
    </dsp:sp>
    <dsp:sp modelId="{12EB3F99-273F-4724-A881-5FEE19732AFB}">
      <dsp:nvSpPr>
        <dsp:cNvPr id="0" name=""/>
        <dsp:cNvSpPr/>
      </dsp:nvSpPr>
      <dsp:spPr>
        <a:xfrm>
          <a:off x="1267886" y="2868761"/>
          <a:ext cx="341397" cy="325264"/>
        </a:xfrm>
        <a:custGeom>
          <a:avLst/>
          <a:gdLst/>
          <a:ahLst/>
          <a:cxnLst/>
          <a:rect l="0" t="0" r="0" b="0"/>
          <a:pathLst>
            <a:path>
              <a:moveTo>
                <a:pt x="0" y="325264"/>
              </a:moveTo>
              <a:lnTo>
                <a:pt x="170698" y="325264"/>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26796" y="3019604"/>
        <a:ext cx="23576" cy="23576"/>
      </dsp:txXfrm>
    </dsp:sp>
    <dsp:sp modelId="{B3ACA0EA-9BA2-49A1-A196-08A8DC82DA3F}">
      <dsp:nvSpPr>
        <dsp:cNvPr id="0" name=""/>
        <dsp:cNvSpPr/>
      </dsp:nvSpPr>
      <dsp:spPr>
        <a:xfrm>
          <a:off x="1267886" y="2218232"/>
          <a:ext cx="341397" cy="975793"/>
        </a:xfrm>
        <a:custGeom>
          <a:avLst/>
          <a:gdLst/>
          <a:ahLst/>
          <a:cxnLst/>
          <a:rect l="0" t="0" r="0" b="0"/>
          <a:pathLst>
            <a:path>
              <a:moveTo>
                <a:pt x="0" y="975793"/>
              </a:moveTo>
              <a:lnTo>
                <a:pt x="170698" y="975793"/>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12740" y="2680284"/>
        <a:ext cx="51689" cy="51689"/>
      </dsp:txXfrm>
    </dsp:sp>
    <dsp:sp modelId="{4F407922-3637-4B24-A39B-B859B3F658A0}">
      <dsp:nvSpPr>
        <dsp:cNvPr id="0" name=""/>
        <dsp:cNvSpPr/>
      </dsp:nvSpPr>
      <dsp:spPr>
        <a:xfrm>
          <a:off x="1267886" y="1567703"/>
          <a:ext cx="341397" cy="1626322"/>
        </a:xfrm>
        <a:custGeom>
          <a:avLst/>
          <a:gdLst/>
          <a:ahLst/>
          <a:cxnLst/>
          <a:rect l="0" t="0" r="0" b="0"/>
          <a:pathLst>
            <a:path>
              <a:moveTo>
                <a:pt x="0" y="1626322"/>
              </a:moveTo>
              <a:lnTo>
                <a:pt x="170698" y="1626322"/>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397041" y="2339320"/>
        <a:ext cx="83088" cy="83088"/>
      </dsp:txXfrm>
    </dsp:sp>
    <dsp:sp modelId="{F2CD980C-1F4A-4D81-A1EB-7BB4B0604626}">
      <dsp:nvSpPr>
        <dsp:cNvPr id="0" name=""/>
        <dsp:cNvSpPr/>
      </dsp:nvSpPr>
      <dsp:spPr>
        <a:xfrm>
          <a:off x="1267886" y="917174"/>
          <a:ext cx="341397" cy="2276851"/>
        </a:xfrm>
        <a:custGeom>
          <a:avLst/>
          <a:gdLst/>
          <a:ahLst/>
          <a:cxnLst/>
          <a:rect l="0" t="0" r="0" b="0"/>
          <a:pathLst>
            <a:path>
              <a:moveTo>
                <a:pt x="0" y="2276851"/>
              </a:moveTo>
              <a:lnTo>
                <a:pt x="170698" y="2276851"/>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81027" y="1998042"/>
        <a:ext cx="115115" cy="115115"/>
      </dsp:txXfrm>
    </dsp:sp>
    <dsp:sp modelId="{F6FE965C-D376-4236-9B10-4CB650F69905}">
      <dsp:nvSpPr>
        <dsp:cNvPr id="0" name=""/>
        <dsp:cNvSpPr/>
      </dsp:nvSpPr>
      <dsp:spPr>
        <a:xfrm>
          <a:off x="1267886" y="266645"/>
          <a:ext cx="341397" cy="2927380"/>
        </a:xfrm>
        <a:custGeom>
          <a:avLst/>
          <a:gdLst/>
          <a:ahLst/>
          <a:cxnLst/>
          <a:rect l="0" t="0" r="0" b="0"/>
          <a:pathLst>
            <a:path>
              <a:moveTo>
                <a:pt x="0" y="2927380"/>
              </a:moveTo>
              <a:lnTo>
                <a:pt x="170698" y="2927380"/>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364904" y="1656654"/>
        <a:ext cx="147361" cy="147361"/>
      </dsp:txXfrm>
    </dsp:sp>
    <dsp:sp modelId="{6D3D65BE-6118-4ED6-8D86-8A0C2088FC2F}">
      <dsp:nvSpPr>
        <dsp:cNvPr id="0" name=""/>
        <dsp:cNvSpPr/>
      </dsp:nvSpPr>
      <dsp:spPr>
        <a:xfrm rot="16200000">
          <a:off x="-361859" y="2933813"/>
          <a:ext cx="2739069"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Decalogue of Sustainability</a:t>
          </a:r>
          <a:endParaRPr lang="es-ES" sz="1800" kern="1200" dirty="0"/>
        </a:p>
      </dsp:txBody>
      <dsp:txXfrm>
        <a:off x="-361859" y="2933813"/>
        <a:ext cx="2739069" cy="520423"/>
      </dsp:txXfrm>
    </dsp:sp>
    <dsp:sp modelId="{F6BEBDE7-A2DC-4E5E-B178-A608A9C982CF}">
      <dsp:nvSpPr>
        <dsp:cNvPr id="0" name=""/>
        <dsp:cNvSpPr/>
      </dsp:nvSpPr>
      <dsp:spPr>
        <a:xfrm>
          <a:off x="1609284" y="6433"/>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Reduce energy consumption</a:t>
          </a:r>
          <a:endParaRPr lang="es-ES" sz="1400" kern="1200" dirty="0">
            <a:solidFill>
              <a:prstClr val="white"/>
            </a:solidFill>
            <a:latin typeface="Trebuchet MS"/>
            <a:ea typeface="+mn-ea"/>
            <a:cs typeface="+mn-cs"/>
          </a:endParaRPr>
        </a:p>
      </dsp:txBody>
      <dsp:txXfrm>
        <a:off x="1609284" y="6433"/>
        <a:ext cx="2701871" cy="520423"/>
      </dsp:txXfrm>
    </dsp:sp>
    <dsp:sp modelId="{DB54E2A1-4595-41CB-90E7-F162E3D8AC8B}">
      <dsp:nvSpPr>
        <dsp:cNvPr id="0" name=""/>
        <dsp:cNvSpPr/>
      </dsp:nvSpPr>
      <dsp:spPr>
        <a:xfrm>
          <a:off x="1609284" y="656962"/>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Minimize waste</a:t>
          </a:r>
          <a:endParaRPr lang="es-ES" sz="1400" kern="1200" dirty="0">
            <a:solidFill>
              <a:prstClr val="white"/>
            </a:solidFill>
            <a:latin typeface="Trebuchet MS"/>
            <a:ea typeface="+mn-ea"/>
            <a:cs typeface="+mn-cs"/>
          </a:endParaRPr>
        </a:p>
      </dsp:txBody>
      <dsp:txXfrm>
        <a:off x="1609284" y="656962"/>
        <a:ext cx="2701871" cy="520423"/>
      </dsp:txXfrm>
    </dsp:sp>
    <dsp:sp modelId="{B4B185DF-D2D7-4A66-8026-27C6E9EF1320}">
      <dsp:nvSpPr>
        <dsp:cNvPr id="0" name=""/>
        <dsp:cNvSpPr/>
      </dsp:nvSpPr>
      <dsp:spPr>
        <a:xfrm>
          <a:off x="1609284" y="1307491"/>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Promote sustainable transportation</a:t>
          </a:r>
          <a:endParaRPr lang="es-ES" sz="1400" kern="1200" dirty="0">
            <a:solidFill>
              <a:prstClr val="white"/>
            </a:solidFill>
            <a:latin typeface="Trebuchet MS"/>
            <a:ea typeface="+mn-ea"/>
            <a:cs typeface="+mn-cs"/>
          </a:endParaRPr>
        </a:p>
      </dsp:txBody>
      <dsp:txXfrm>
        <a:off x="1609284" y="1307491"/>
        <a:ext cx="2701871" cy="520423"/>
      </dsp:txXfrm>
    </dsp:sp>
    <dsp:sp modelId="{F2C75514-FCBE-4DF3-BAE4-B38110BDD452}">
      <dsp:nvSpPr>
        <dsp:cNvPr id="0" name=""/>
        <dsp:cNvSpPr/>
      </dsp:nvSpPr>
      <dsp:spPr>
        <a:xfrm>
          <a:off x="1609284" y="1958020"/>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Offer flexible working arrangements</a:t>
          </a:r>
          <a:endParaRPr lang="es-ES" sz="1400" kern="1200" dirty="0">
            <a:solidFill>
              <a:prstClr val="white"/>
            </a:solidFill>
            <a:latin typeface="Trebuchet MS"/>
            <a:ea typeface="+mn-ea"/>
            <a:cs typeface="+mn-cs"/>
          </a:endParaRPr>
        </a:p>
      </dsp:txBody>
      <dsp:txXfrm>
        <a:off x="1609284" y="1958020"/>
        <a:ext cx="2701871" cy="520423"/>
      </dsp:txXfrm>
    </dsp:sp>
    <dsp:sp modelId="{7CAC203A-782A-4AC4-A708-65DD14693F1A}">
      <dsp:nvSpPr>
        <dsp:cNvPr id="0" name=""/>
        <dsp:cNvSpPr/>
      </dsp:nvSpPr>
      <dsp:spPr>
        <a:xfrm>
          <a:off x="1609284" y="2608549"/>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Minimize business travel</a:t>
          </a:r>
          <a:endParaRPr lang="es-ES" sz="1400" kern="1200" dirty="0">
            <a:solidFill>
              <a:prstClr val="white"/>
            </a:solidFill>
            <a:latin typeface="Trebuchet MS"/>
            <a:ea typeface="+mn-ea"/>
            <a:cs typeface="+mn-cs"/>
          </a:endParaRPr>
        </a:p>
      </dsp:txBody>
      <dsp:txXfrm>
        <a:off x="1609284" y="2608549"/>
        <a:ext cx="2701871" cy="520423"/>
      </dsp:txXfrm>
    </dsp:sp>
    <dsp:sp modelId="{D609E8E8-2E5A-4DAF-BB2C-3B4148DB129C}">
      <dsp:nvSpPr>
        <dsp:cNvPr id="0" name=""/>
        <dsp:cNvSpPr/>
      </dsp:nvSpPr>
      <dsp:spPr>
        <a:xfrm>
          <a:off x="1609284" y="3259078"/>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Incorporate sustainable principles and practices into work procedures</a:t>
          </a:r>
          <a:endParaRPr lang="es-ES" sz="1400" kern="1200" dirty="0">
            <a:solidFill>
              <a:prstClr val="white"/>
            </a:solidFill>
            <a:latin typeface="Trebuchet MS"/>
            <a:ea typeface="+mn-ea"/>
            <a:cs typeface="+mn-cs"/>
          </a:endParaRPr>
        </a:p>
      </dsp:txBody>
      <dsp:txXfrm>
        <a:off x="1609284" y="3259078"/>
        <a:ext cx="2701871" cy="520423"/>
      </dsp:txXfrm>
    </dsp:sp>
    <dsp:sp modelId="{421C5DAA-1470-4B4A-81CB-A992B9E4D17B}">
      <dsp:nvSpPr>
        <dsp:cNvPr id="0" name=""/>
        <dsp:cNvSpPr/>
      </dsp:nvSpPr>
      <dsp:spPr>
        <a:xfrm>
          <a:off x="1609284" y="3909607"/>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Organize sustainable meetings/events</a:t>
          </a:r>
          <a:endParaRPr lang="es-ES" sz="1400" kern="1200" dirty="0">
            <a:solidFill>
              <a:prstClr val="white"/>
            </a:solidFill>
            <a:latin typeface="Trebuchet MS"/>
            <a:ea typeface="+mn-ea"/>
            <a:cs typeface="+mn-cs"/>
          </a:endParaRPr>
        </a:p>
      </dsp:txBody>
      <dsp:txXfrm>
        <a:off x="1609284" y="3909607"/>
        <a:ext cx="2701871" cy="520423"/>
      </dsp:txXfrm>
    </dsp:sp>
    <dsp:sp modelId="{681551C4-D0F1-4FA8-B65D-2CAB554BD2CF}">
      <dsp:nvSpPr>
        <dsp:cNvPr id="0" name=""/>
        <dsp:cNvSpPr/>
      </dsp:nvSpPr>
      <dsp:spPr>
        <a:xfrm>
          <a:off x="1609284" y="4560136"/>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Incorporate a green wall/roof, or utilize plants</a:t>
          </a:r>
          <a:endParaRPr lang="es-ES" sz="1400" kern="1200" dirty="0">
            <a:solidFill>
              <a:prstClr val="white"/>
            </a:solidFill>
            <a:latin typeface="Trebuchet MS"/>
            <a:ea typeface="+mn-ea"/>
            <a:cs typeface="+mn-cs"/>
          </a:endParaRPr>
        </a:p>
      </dsp:txBody>
      <dsp:txXfrm>
        <a:off x="1609284" y="4560136"/>
        <a:ext cx="2701871" cy="520423"/>
      </dsp:txXfrm>
    </dsp:sp>
    <dsp:sp modelId="{6FFDAEE8-987B-4DC8-B121-1AEE845A4459}">
      <dsp:nvSpPr>
        <dsp:cNvPr id="0" name=""/>
        <dsp:cNvSpPr/>
      </dsp:nvSpPr>
      <dsp:spPr>
        <a:xfrm>
          <a:off x="1609284" y="5210665"/>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88950">
            <a:lnSpc>
              <a:spcPct val="90000"/>
            </a:lnSpc>
            <a:spcBef>
              <a:spcPct val="0"/>
            </a:spcBef>
            <a:spcAft>
              <a:spcPct val="35000"/>
            </a:spcAft>
            <a:buNone/>
          </a:pPr>
          <a:r>
            <a:rPr lang="en-US" sz="1400" kern="1200" dirty="0"/>
            <a:t>Foster employee engagement</a:t>
          </a:r>
          <a:endParaRPr lang="es-ES" sz="1400" kern="1200" dirty="0">
            <a:solidFill>
              <a:prstClr val="white"/>
            </a:solidFill>
            <a:latin typeface="Trebuchet MS"/>
            <a:ea typeface="+mn-ea"/>
            <a:cs typeface="+mn-cs"/>
          </a:endParaRPr>
        </a:p>
      </dsp:txBody>
      <dsp:txXfrm>
        <a:off x="1609284" y="5210665"/>
        <a:ext cx="2701871" cy="520423"/>
      </dsp:txXfrm>
    </dsp:sp>
    <dsp:sp modelId="{A56B80FB-DB00-437F-B6EA-2BA33133AF59}">
      <dsp:nvSpPr>
        <dsp:cNvPr id="0" name=""/>
        <dsp:cNvSpPr/>
      </dsp:nvSpPr>
      <dsp:spPr>
        <a:xfrm>
          <a:off x="1609284" y="5861193"/>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88950">
            <a:lnSpc>
              <a:spcPct val="90000"/>
            </a:lnSpc>
            <a:spcBef>
              <a:spcPct val="0"/>
            </a:spcBef>
            <a:spcAft>
              <a:spcPct val="35000"/>
            </a:spcAft>
            <a:buNone/>
          </a:pPr>
          <a:r>
            <a:rPr lang="en-US" sz="1400" kern="1200" dirty="0"/>
            <a:t>Use sustainable marketing (and dissemination) strategies</a:t>
          </a:r>
          <a:endParaRPr lang="es-ES" sz="1400" kern="1200" dirty="0">
            <a:solidFill>
              <a:prstClr val="white"/>
            </a:solidFill>
            <a:latin typeface="Trebuchet MS"/>
            <a:ea typeface="+mn-ea"/>
            <a:cs typeface="+mn-cs"/>
          </a:endParaRPr>
        </a:p>
      </dsp:txBody>
      <dsp:txXfrm>
        <a:off x="1609284" y="5861193"/>
        <a:ext cx="2701871" cy="5204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2E5FD05-E3DB-468C-9360-1DC44F641B27}" type="datetimeFigureOut">
              <a:rPr lang="es-ES" smtClean="0"/>
              <a:t>15/09/2023</a:t>
            </a:fld>
            <a:endParaRPr lang="es-ES"/>
          </a:p>
        </p:txBody>
      </p:sp>
      <p:sp>
        <p:nvSpPr>
          <p:cNvPr id="4" name="Marcador de pie de página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9940E71-CB87-4B67-8E6C-647E03DE7A61}" type="slidenum">
              <a:rPr lang="es-ES" smtClean="0"/>
              <a:t>‹Nº›</a:t>
            </a:fld>
            <a:endParaRPr lang="es-ES"/>
          </a:p>
        </p:txBody>
      </p:sp>
    </p:spTree>
    <p:extLst>
      <p:ext uri="{BB962C8B-B14F-4D97-AF65-F5344CB8AC3E}">
        <p14:creationId xmlns:p14="http://schemas.microsoft.com/office/powerpoint/2010/main" val="136599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29DEA65-EA00-4373-B68E-8F3E704452D4}" type="datetimeFigureOut">
              <a:rPr lang="es-ES" smtClean="0"/>
              <a:t>15/09/2023</a:t>
            </a:fld>
            <a:endParaRPr lang="es-ES"/>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8D29B66-A038-4162-BFCC-D303C9D413C7}" type="slidenum">
              <a:rPr lang="es-ES" smtClean="0"/>
              <a:t>‹Nº›</a:t>
            </a:fld>
            <a:endParaRPr lang="es-ES"/>
          </a:p>
        </p:txBody>
      </p:sp>
    </p:spTree>
    <p:extLst>
      <p:ext uri="{BB962C8B-B14F-4D97-AF65-F5344CB8AC3E}">
        <p14:creationId xmlns:p14="http://schemas.microsoft.com/office/powerpoint/2010/main" val="34293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17424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36B39B-8B33-43AE-85F1-F11D2040179B}"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59A4071-22AE-45E8-8BA7-E9781B07D3A9}"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41212A-D0DD-486A-9497-7DE65A2BCD14}"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AB4CF5A-3E38-40E0-A5AC-60A20FED3ABF}"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0E2997C-E374-4860-A0C7-B0DB4AE6E220}"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6E3E6E3-0E76-44EC-903B-8B2EC46F71C4}"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1D51CE-56FD-4431-A169-4EA9B6923D36}"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2E5209-28B2-4667-B83C-0BACB970719C}"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2ECFA8-0193-4AE3-A35D-B6CBF6B35D91}"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AF48DC3-0428-423D-834B-CC487DC59C69}" type="datetime1">
              <a:rPr lang="en-US" smtClean="0"/>
              <a:t>9/15/2023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F43170-AFAC-427C-8E8E-5285663496FB}" type="datetime1">
              <a:rPr lang="en-US" smtClean="0"/>
              <a:t>9/15/2023</a:t>
            </a:fld>
            <a:endParaRPr lang="en-US" dirty="0"/>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04D8AB-977C-4257-BB49-24A996A69103}" type="datetime1">
              <a:rPr lang="en-US" smtClean="0"/>
              <a:t>9/15/2023</a:t>
            </a:fld>
            <a:endParaRPr lang="en-US" dirty="0"/>
          </a:p>
        </p:txBody>
      </p:sp>
      <p:sp>
        <p:nvSpPr>
          <p:cNvPr id="8" name="Footer Placeholder 7"/>
          <p:cNvSpPr>
            <a:spLocks noGrp="1"/>
          </p:cNvSpPr>
          <p:nvPr>
            <p:ph type="ftr" sz="quarter" idx="11"/>
          </p:nvPr>
        </p:nvSpPr>
        <p:spPr/>
        <p:txBody>
          <a:bodyPr/>
          <a:lstStyle/>
          <a:p>
            <a:r>
              <a:rPr lang="en-US"/>
              <a:t>www.internetwebsolutions.es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A386ED-7F4C-40D6-A771-0888E59D971C}" type="datetime1">
              <a:rPr lang="en-US" smtClean="0"/>
              <a:t>9/15/2023</a:t>
            </a:fld>
            <a:endParaRPr lang="en-US" dirty="0"/>
          </a:p>
        </p:txBody>
      </p:sp>
      <p:sp>
        <p:nvSpPr>
          <p:cNvPr id="4" name="Footer Placeholder 3"/>
          <p:cNvSpPr>
            <a:spLocks noGrp="1"/>
          </p:cNvSpPr>
          <p:nvPr>
            <p:ph type="ftr" sz="quarter" idx="11"/>
          </p:nvPr>
        </p:nvSpPr>
        <p:spPr/>
        <p:txBody>
          <a:bodyPr/>
          <a:lstStyle/>
          <a:p>
            <a:r>
              <a:rPr lang="en-US"/>
              <a:t>www.internetwebsolutions.es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8AA88-8778-4DD3-A89C-37DE0DEFF7D2}" type="datetime1">
              <a:rPr lang="en-US" smtClean="0"/>
              <a:t>9/15/2023</a:t>
            </a:fld>
            <a:endParaRPr lang="en-US" dirty="0"/>
          </a:p>
        </p:txBody>
      </p:sp>
      <p:sp>
        <p:nvSpPr>
          <p:cNvPr id="3" name="Footer Placeholder 2"/>
          <p:cNvSpPr>
            <a:spLocks noGrp="1"/>
          </p:cNvSpPr>
          <p:nvPr>
            <p:ph type="ftr" sz="quarter" idx="11"/>
          </p:nvPr>
        </p:nvSpPr>
        <p:spPr/>
        <p:txBody>
          <a:bodyPr/>
          <a:lstStyle/>
          <a:p>
            <a:r>
              <a:rPr lang="en-US"/>
              <a:t>www.internetwebsolutions.es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950D42A-A652-40AE-BD9D-DA107228F0D1}" type="datetime1">
              <a:rPr lang="en-US" smtClean="0"/>
              <a:t>9/15/2023</a:t>
            </a:fld>
            <a:endParaRPr lang="en-US" dirty="0"/>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D77AFD85-50B6-49AD-9EF7-31C5D05AE3CD}" type="datetime1">
              <a:rPr lang="en-US" smtClean="0"/>
              <a:t>9/15/2023</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97AABC-9621-4138-86B1-8896B2744895}" type="datetime1">
              <a:rPr lang="en-US" smtClean="0"/>
              <a:t>9/15/2023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www.internetwebsolutions.es</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ransition spd="slow">
    <p:wipe dir="r"/>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2" name="1 Imagen" descr="logo_sin.png"/>
          <p:cNvPicPr>
            <a:picLocks noChangeAspect="1"/>
          </p:cNvPicPr>
          <p:nvPr/>
        </p:nvPicPr>
        <p:blipFill>
          <a:blip r:embed="rId3"/>
          <a:stretch>
            <a:fillRect/>
          </a:stretch>
        </p:blipFill>
        <p:spPr>
          <a:xfrm>
            <a:off x="786908" y="4914268"/>
            <a:ext cx="2972477" cy="1524347"/>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558728"/>
            <a:ext cx="8459160" cy="99486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6.	Incorporate sustainable principles and practices into work procedures.</a:t>
            </a:r>
            <a:endParaRPr lang="it-IT" sz="2800" dirty="0"/>
          </a:p>
        </p:txBody>
      </p:sp>
      <p:graphicFrame>
        <p:nvGraphicFramePr>
          <p:cNvPr id="8" name="Diagrama 7">
            <a:extLst>
              <a:ext uri="{FF2B5EF4-FFF2-40B4-BE49-F238E27FC236}">
                <a16:creationId xmlns:a16="http://schemas.microsoft.com/office/drawing/2014/main" id="{3C3C9A87-C322-4FB9-BE70-1447B937F2FF}"/>
              </a:ext>
            </a:extLst>
          </p:cNvPr>
          <p:cNvGraphicFramePr/>
          <p:nvPr>
            <p:extLst>
              <p:ext uri="{D42A27DB-BD31-4B8C-83A1-F6EECF244321}">
                <p14:modId xmlns:p14="http://schemas.microsoft.com/office/powerpoint/2010/main" val="3738706046"/>
              </p:ext>
            </p:extLst>
          </p:nvPr>
        </p:nvGraphicFramePr>
        <p:xfrm>
          <a:off x="4163627" y="1553596"/>
          <a:ext cx="7907042" cy="479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1332C1DC-096F-48D7-A581-B80C3BAD2CAA}"/>
              </a:ext>
            </a:extLst>
          </p:cNvPr>
          <p:cNvSpPr txBox="1"/>
          <p:nvPr/>
        </p:nvSpPr>
        <p:spPr>
          <a:xfrm>
            <a:off x="1004435" y="1833548"/>
            <a:ext cx="3310111" cy="3046988"/>
          </a:xfrm>
          <a:prstGeom prst="rect">
            <a:avLst/>
          </a:prstGeom>
          <a:noFill/>
        </p:spPr>
        <p:txBody>
          <a:bodyPr wrap="square" rtlCol="0">
            <a:spAutoFit/>
          </a:bodyPr>
          <a:lstStyle/>
          <a:p>
            <a:r>
              <a:rPr lang="en-US" sz="1600" dirty="0">
                <a:solidFill>
                  <a:prstClr val="black">
                    <a:hueOff val="0"/>
                    <a:satOff val="0"/>
                    <a:lumOff val="0"/>
                    <a:alphaOff val="0"/>
                  </a:prstClr>
                </a:solidFill>
                <a:latin typeface="Trebuchet MS"/>
              </a:rPr>
              <a:t>Integrating sustainability principles and practices into all work processes is essential and requires continuous study and updating.</a:t>
            </a:r>
          </a:p>
          <a:p>
            <a:endParaRPr lang="en-US" sz="1600" dirty="0">
              <a:solidFill>
                <a:prstClr val="black">
                  <a:hueOff val="0"/>
                  <a:satOff val="0"/>
                  <a:lumOff val="0"/>
                  <a:alphaOff val="0"/>
                </a:prstClr>
              </a:solidFill>
              <a:latin typeface="Trebuchet MS"/>
            </a:endParaRPr>
          </a:p>
          <a:p>
            <a:r>
              <a:rPr lang="en-US" sz="1600" dirty="0">
                <a:solidFill>
                  <a:prstClr val="black">
                    <a:hueOff val="0"/>
                    <a:satOff val="0"/>
                    <a:lumOff val="0"/>
                    <a:alphaOff val="0"/>
                  </a:prstClr>
                </a:solidFill>
                <a:latin typeface="Trebuchet MS"/>
              </a:rPr>
              <a:t>At IWS, we prioritize sustainability and proactively seek to minimize our environmental footprint by carefully analyzing all our activities.</a:t>
            </a:r>
            <a:endParaRPr lang="es-ES" sz="1600" dirty="0">
              <a:solidFill>
                <a:prstClr val="black">
                  <a:hueOff val="0"/>
                  <a:satOff val="0"/>
                  <a:lumOff val="0"/>
                  <a:alphaOff val="0"/>
                </a:prstClr>
              </a:solidFill>
              <a:latin typeface="Trebuchet MS"/>
            </a:endParaRPr>
          </a:p>
        </p:txBody>
      </p:sp>
    </p:spTree>
    <p:extLst>
      <p:ext uri="{BB962C8B-B14F-4D97-AF65-F5344CB8AC3E}">
        <p14:creationId xmlns:p14="http://schemas.microsoft.com/office/powerpoint/2010/main" val="151198553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24187" y="640273"/>
            <a:ext cx="8610081" cy="6303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7.	Organize sustainable meetings/events.</a:t>
            </a:r>
            <a:endParaRPr lang="it-IT" sz="2800" dirty="0"/>
          </a:p>
        </p:txBody>
      </p:sp>
      <p:sp>
        <p:nvSpPr>
          <p:cNvPr id="2" name="CasellaDiTesto 1"/>
          <p:cNvSpPr txBox="1"/>
          <p:nvPr/>
        </p:nvSpPr>
        <p:spPr>
          <a:xfrm>
            <a:off x="1024186" y="1386032"/>
            <a:ext cx="8767883" cy="1077218"/>
          </a:xfrm>
          <a:prstGeom prst="rect">
            <a:avLst/>
          </a:prstGeom>
          <a:noFill/>
        </p:spPr>
        <p:txBody>
          <a:bodyPr wrap="square" rtlCol="0">
            <a:spAutoFit/>
          </a:bodyPr>
          <a:lstStyle/>
          <a:p>
            <a:pPr>
              <a:spcAft>
                <a:spcPts val="600"/>
              </a:spcAft>
              <a:buClr>
                <a:srgbClr val="00803B"/>
              </a:buClr>
            </a:pPr>
            <a:r>
              <a:rPr lang="en-US" sz="1600" dirty="0"/>
              <a:t>When organizing events or meetings in the workplace, consider the environmental impact and strive to make them as sustainable as possible. This can include using </a:t>
            </a:r>
            <a:r>
              <a:rPr lang="en-US" sz="1600" b="1" dirty="0"/>
              <a:t>reusable or compostable serving ware</a:t>
            </a:r>
            <a:r>
              <a:rPr lang="en-US" sz="1600" dirty="0"/>
              <a:t>, providing </a:t>
            </a:r>
            <a:r>
              <a:rPr lang="en-US" sz="1600" b="1" dirty="0"/>
              <a:t>vegetarian or vegan food options</a:t>
            </a:r>
            <a:r>
              <a:rPr lang="en-US" sz="1600" dirty="0"/>
              <a:t>, and encouraging attendees to </a:t>
            </a:r>
            <a:r>
              <a:rPr lang="en-US" sz="1600" b="1" dirty="0"/>
              <a:t>carpool</a:t>
            </a:r>
            <a:r>
              <a:rPr lang="en-US" sz="1600" dirty="0"/>
              <a:t> or use </a:t>
            </a:r>
            <a:r>
              <a:rPr lang="en-US" sz="1600" b="1" dirty="0"/>
              <a:t>public transportation</a:t>
            </a:r>
            <a:r>
              <a:rPr lang="en-US" sz="1600" dirty="0"/>
              <a:t>.</a:t>
            </a:r>
            <a:endParaRPr lang="en-GB" sz="1600" dirty="0"/>
          </a:p>
        </p:txBody>
      </p:sp>
      <p:sp>
        <p:nvSpPr>
          <p:cNvPr id="7" name="CuadroTexto 6">
            <a:extLst>
              <a:ext uri="{FF2B5EF4-FFF2-40B4-BE49-F238E27FC236}">
                <a16:creationId xmlns:a16="http://schemas.microsoft.com/office/drawing/2014/main" id="{F608C6D2-BFDF-4A25-BAA5-1DDBF23B4F9D}"/>
              </a:ext>
            </a:extLst>
          </p:cNvPr>
          <p:cNvSpPr txBox="1"/>
          <p:nvPr/>
        </p:nvSpPr>
        <p:spPr>
          <a:xfrm>
            <a:off x="4089856" y="2555823"/>
            <a:ext cx="5544412" cy="4247317"/>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500" dirty="0"/>
              <a:t>The </a:t>
            </a:r>
            <a:r>
              <a:rPr lang="en-US" sz="1500" b="1" dirty="0"/>
              <a:t>venue should be as eco-friendly as possible </a:t>
            </a:r>
            <a:r>
              <a:rPr lang="en-US" sz="1500" dirty="0"/>
              <a:t>(low-consumption illumination, organic materials on items, based on renewable energies, local and ecologic alimentary products, etc.)</a:t>
            </a:r>
          </a:p>
          <a:p>
            <a:pPr marL="285750" indent="-285750">
              <a:spcAft>
                <a:spcPts val="1200"/>
              </a:spcAft>
              <a:buClr>
                <a:srgbClr val="00803B"/>
              </a:buClr>
              <a:buFont typeface="Wingdings" panose="05000000000000000000" pitchFamily="2" charset="2"/>
              <a:buChar char="Ø"/>
            </a:pPr>
            <a:r>
              <a:rPr lang="en-US" sz="1500" dirty="0"/>
              <a:t>Make sure that </a:t>
            </a:r>
            <a:r>
              <a:rPr lang="en-US" sz="1500" b="1" dirty="0"/>
              <a:t>no unnecessary printing </a:t>
            </a:r>
            <a:r>
              <a:rPr lang="en-US" sz="1500" dirty="0"/>
              <a:t>is done. Agendas and meeting documents should be in digital format and sent by email, or they can be downloaded through a QR code.</a:t>
            </a:r>
          </a:p>
          <a:p>
            <a:pPr marL="285750" indent="-285750">
              <a:spcAft>
                <a:spcPts val="1200"/>
              </a:spcAft>
              <a:buClr>
                <a:srgbClr val="00803B"/>
              </a:buClr>
              <a:buFont typeface="Wingdings" panose="05000000000000000000" pitchFamily="2" charset="2"/>
              <a:buChar char="Ø"/>
            </a:pPr>
            <a:r>
              <a:rPr lang="en-US" sz="1500" dirty="0"/>
              <a:t>The catering at meetings should come from </a:t>
            </a:r>
            <a:r>
              <a:rPr lang="en-US" sz="1500" b="1" dirty="0"/>
              <a:t>responsible and local sources </a:t>
            </a:r>
            <a:r>
              <a:rPr lang="en-US" sz="1500" dirty="0"/>
              <a:t>as much as possible. Food should not be individually wrapped, and the use of packaging should be minimized or avoided altogether. Small bottles of drinks should also be avoided.</a:t>
            </a:r>
          </a:p>
          <a:p>
            <a:pPr marL="285750" indent="-285750">
              <a:spcAft>
                <a:spcPts val="1200"/>
              </a:spcAft>
              <a:buClr>
                <a:srgbClr val="00803B"/>
              </a:buClr>
              <a:buFont typeface="Wingdings" panose="05000000000000000000" pitchFamily="2" charset="2"/>
              <a:buChar char="Ø"/>
            </a:pPr>
            <a:r>
              <a:rPr lang="en-US" sz="1500" dirty="0"/>
              <a:t>Use </a:t>
            </a:r>
            <a:r>
              <a:rPr lang="en-US" sz="1500" b="1" dirty="0"/>
              <a:t>reusable or compostable plates </a:t>
            </a:r>
            <a:r>
              <a:rPr lang="en-US" sz="1500" dirty="0"/>
              <a:t>or think about options that do not require them. One idea is to offer finger food.</a:t>
            </a:r>
            <a:endParaRPr lang="es-ES" sz="1500" dirty="0"/>
          </a:p>
        </p:txBody>
      </p:sp>
      <p:pic>
        <p:nvPicPr>
          <p:cNvPr id="6" name="Imagen 5">
            <a:extLst>
              <a:ext uri="{FF2B5EF4-FFF2-40B4-BE49-F238E27FC236}">
                <a16:creationId xmlns:a16="http://schemas.microsoft.com/office/drawing/2014/main" id="{D2910F8F-96E0-457F-A849-31495024E559}"/>
              </a:ext>
            </a:extLst>
          </p:cNvPr>
          <p:cNvPicPr>
            <a:picLocks noChangeAspect="1"/>
          </p:cNvPicPr>
          <p:nvPr/>
        </p:nvPicPr>
        <p:blipFill>
          <a:blip r:embed="rId3"/>
          <a:stretch>
            <a:fillRect/>
          </a:stretch>
        </p:blipFill>
        <p:spPr>
          <a:xfrm>
            <a:off x="455946" y="2752078"/>
            <a:ext cx="3504452" cy="2100788"/>
          </a:xfrm>
          <a:prstGeom prst="rect">
            <a:avLst/>
          </a:prstGeom>
        </p:spPr>
      </p:pic>
    </p:spTree>
    <p:extLst>
      <p:ext uri="{BB962C8B-B14F-4D97-AF65-F5344CB8AC3E}">
        <p14:creationId xmlns:p14="http://schemas.microsoft.com/office/powerpoint/2010/main" val="259259695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7"/>
            <a:ext cx="8712770" cy="95850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8.	Incorporate a green wall/roof, or utilize plants in general to promote environmental sustainability.</a:t>
            </a:r>
            <a:endParaRPr lang="it-IT" sz="2800" dirty="0"/>
          </a:p>
        </p:txBody>
      </p:sp>
      <p:sp>
        <p:nvSpPr>
          <p:cNvPr id="12" name="Rectangle 2">
            <a:extLst>
              <a:ext uri="{FF2B5EF4-FFF2-40B4-BE49-F238E27FC236}">
                <a16:creationId xmlns:a16="http://schemas.microsoft.com/office/drawing/2014/main" id="{0FEC64F6-620B-4B63-AD6F-1E3ED0A1716B}"/>
              </a:ext>
            </a:extLst>
          </p:cNvPr>
          <p:cNvSpPr>
            <a:spLocks noChangeArrowheads="1"/>
          </p:cNvSpPr>
          <p:nvPr/>
        </p:nvSpPr>
        <p:spPr bwMode="auto">
          <a:xfrm>
            <a:off x="4224334" y="2543335"/>
            <a:ext cx="534579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sz="1600" dirty="0">
                <a:solidFill>
                  <a:schemeClr val="tx1">
                    <a:lumMod val="75000"/>
                    <a:lumOff val="25000"/>
                  </a:schemeClr>
                </a:solidFill>
              </a:rPr>
              <a:t>Plants improve air quality by capturing and filtering pollutants, and reduce the urban heat island effect by cooling the surrounding air.</a:t>
            </a: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it-IT" altLang="it-IT" sz="1600" dirty="0">
                <a:solidFill>
                  <a:schemeClr val="tx1">
                    <a:lumMod val="75000"/>
                    <a:lumOff val="25000"/>
                  </a:schemeClr>
                </a:solidFill>
              </a:rPr>
              <a:t>They </a:t>
            </a:r>
            <a:r>
              <a:rPr lang="en-US" altLang="it-IT" sz="1600" dirty="0">
                <a:solidFill>
                  <a:schemeClr val="tx1">
                    <a:lumMod val="75000"/>
                    <a:lumOff val="25000"/>
                  </a:schemeClr>
                </a:solidFill>
              </a:rPr>
              <a:t>provide insulation, which can help reduce energy consumption and save on heating and cooling costs. They can also create a more attractive and pleasant working environment for employees by adding natural elements and greenery to the workplace.</a:t>
            </a: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endParaRPr lang="en-US" altLang="it-IT" sz="1600" dirty="0">
              <a:solidFill>
                <a:schemeClr val="tx1">
                  <a:lumMod val="75000"/>
                  <a:lumOff val="25000"/>
                </a:schemeClr>
              </a:solidFill>
            </a:endParaRPr>
          </a:p>
          <a:p>
            <a:pPr marR="0" lvl="0" algn="l" defTabSz="914400" rtl="0" eaLnBrk="0" fontAlgn="base" latinLnBrk="0" hangingPunct="0">
              <a:lnSpc>
                <a:spcPct val="100000"/>
              </a:lnSpc>
              <a:spcBef>
                <a:spcPct val="0"/>
              </a:spcBef>
              <a:spcAft>
                <a:spcPts val="1200"/>
              </a:spcAft>
              <a:buClr>
                <a:srgbClr val="00803B"/>
              </a:buClr>
              <a:buSzTx/>
              <a:tabLst/>
            </a:pPr>
            <a:r>
              <a:rPr lang="en-US" altLang="it-IT" sz="1600" dirty="0">
                <a:solidFill>
                  <a:schemeClr val="tx1">
                    <a:lumMod val="75000"/>
                    <a:lumOff val="25000"/>
                  </a:schemeClr>
                </a:solidFill>
              </a:rPr>
              <a:t>Moreover, studies show that having plants in the office can help reduce stress and improve employees' mental well-being.</a:t>
            </a: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endParaRPr lang="en-US" altLang="it-IT" sz="1600" dirty="0">
              <a:solidFill>
                <a:schemeClr val="tx1">
                  <a:lumMod val="75000"/>
                  <a:lumOff val="25000"/>
                </a:schemeClr>
              </a:solidFill>
            </a:endParaRP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8EFEDB96-1510-4BCF-BD73-0BE5BAC9D8F4}"/>
              </a:ext>
            </a:extLst>
          </p:cNvPr>
          <p:cNvPicPr>
            <a:picLocks noChangeAspect="1"/>
          </p:cNvPicPr>
          <p:nvPr/>
        </p:nvPicPr>
        <p:blipFill>
          <a:blip r:embed="rId3"/>
          <a:stretch>
            <a:fillRect/>
          </a:stretch>
        </p:blipFill>
        <p:spPr>
          <a:xfrm>
            <a:off x="461681" y="2844723"/>
            <a:ext cx="3762653" cy="1837659"/>
          </a:xfrm>
          <a:prstGeom prst="rect">
            <a:avLst/>
          </a:prstGeom>
        </p:spPr>
      </p:pic>
    </p:spTree>
    <p:extLst>
      <p:ext uri="{BB962C8B-B14F-4D97-AF65-F5344CB8AC3E}">
        <p14:creationId xmlns:p14="http://schemas.microsoft.com/office/powerpoint/2010/main" val="43733925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5457552" y="2327226"/>
            <a:ext cx="4041555" cy="3114785"/>
          </a:xfrm>
        </p:spPr>
        <p:txBody>
          <a:bodyPr>
            <a:normAutofit fontScale="85000" lnSpcReduction="10000"/>
          </a:bodyPr>
          <a:lstStyle/>
          <a:p>
            <a:r>
              <a:rPr lang="en-US" sz="1700" dirty="0"/>
              <a:t>Listening to employee ideas and feedback can help identify new sustainability opportunities, build a </a:t>
            </a:r>
            <a:r>
              <a:rPr lang="en-US" sz="1700" b="1" dirty="0"/>
              <a:t>sense of ownership and pride </a:t>
            </a:r>
            <a:r>
              <a:rPr lang="en-US" sz="1700" dirty="0"/>
              <a:t>among employees, and create a culture of sustainability within the workplace. Organize </a:t>
            </a:r>
            <a:r>
              <a:rPr lang="en-US" sz="1700" b="1" dirty="0"/>
              <a:t>regular meetings or forums </a:t>
            </a:r>
            <a:r>
              <a:rPr lang="en-US" sz="1700" dirty="0"/>
              <a:t>where employees can share their ideas and collaborate on sustainability initiatives.</a:t>
            </a:r>
          </a:p>
          <a:p>
            <a:endParaRPr lang="en-US" sz="1700" dirty="0"/>
          </a:p>
          <a:p>
            <a:r>
              <a:rPr lang="en-US" sz="1700" dirty="0"/>
              <a:t>Motivational events or team building days can be organized with sustainability-related activities, such as eco-friendly workshops, volunteer environmental initiatives, or educational sessions on green practices.</a:t>
            </a: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03548" cy="69302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9.	Foster employee engagement.</a:t>
            </a:r>
            <a:endParaRPr lang="it-IT" sz="2800" dirty="0"/>
          </a:p>
        </p:txBody>
      </p:sp>
      <p:sp>
        <p:nvSpPr>
          <p:cNvPr id="2" name="CuadroTexto 1">
            <a:extLst>
              <a:ext uri="{FF2B5EF4-FFF2-40B4-BE49-F238E27FC236}">
                <a16:creationId xmlns:a16="http://schemas.microsoft.com/office/drawing/2014/main" id="{91D97BD8-004A-458A-ADAF-11E5585BFFD7}"/>
              </a:ext>
            </a:extLst>
          </p:cNvPr>
          <p:cNvSpPr txBox="1"/>
          <p:nvPr/>
        </p:nvSpPr>
        <p:spPr>
          <a:xfrm>
            <a:off x="1004436" y="1260630"/>
            <a:ext cx="8175075" cy="923330"/>
          </a:xfrm>
          <a:prstGeom prst="rect">
            <a:avLst/>
          </a:prstGeom>
          <a:noFill/>
        </p:spPr>
        <p:txBody>
          <a:bodyPr wrap="square" rtlCol="0">
            <a:spAutoFit/>
          </a:bodyPr>
          <a:lstStyle/>
          <a:p>
            <a:r>
              <a:rPr lang="en-US" dirty="0">
                <a:solidFill>
                  <a:schemeClr val="tx1">
                    <a:lumMod val="75000"/>
                    <a:lumOff val="25000"/>
                  </a:schemeClr>
                </a:solidFill>
              </a:rPr>
              <a:t>Foster </a:t>
            </a:r>
            <a:r>
              <a:rPr lang="en-US" b="1" dirty="0">
                <a:solidFill>
                  <a:schemeClr val="tx1">
                    <a:lumMod val="75000"/>
                    <a:lumOff val="25000"/>
                  </a:schemeClr>
                </a:solidFill>
              </a:rPr>
              <a:t>employee engagement in sustainability initiatives </a:t>
            </a:r>
            <a:r>
              <a:rPr lang="en-US" dirty="0">
                <a:solidFill>
                  <a:schemeClr val="tx1">
                    <a:lumMod val="75000"/>
                    <a:lumOff val="25000"/>
                  </a:schemeClr>
                </a:solidFill>
              </a:rPr>
              <a:t>by encouraging employees to </a:t>
            </a:r>
            <a:r>
              <a:rPr lang="en-US" b="1" dirty="0">
                <a:solidFill>
                  <a:schemeClr val="tx1">
                    <a:lumMod val="75000"/>
                    <a:lumOff val="25000"/>
                  </a:schemeClr>
                </a:solidFill>
              </a:rPr>
              <a:t>brainstorm ideas </a:t>
            </a:r>
            <a:r>
              <a:rPr lang="en-US" dirty="0">
                <a:solidFill>
                  <a:schemeClr val="tx1">
                    <a:lumMod val="75000"/>
                    <a:lumOff val="25000"/>
                  </a:schemeClr>
                </a:solidFill>
              </a:rPr>
              <a:t>and share their input on sustainability practices in the workplace. </a:t>
            </a:r>
            <a:endParaRPr lang="es-ES" dirty="0"/>
          </a:p>
        </p:txBody>
      </p:sp>
      <p:pic>
        <p:nvPicPr>
          <p:cNvPr id="6" name="Imagen 5">
            <a:extLst>
              <a:ext uri="{FF2B5EF4-FFF2-40B4-BE49-F238E27FC236}">
                <a16:creationId xmlns:a16="http://schemas.microsoft.com/office/drawing/2014/main" id="{1E3F736D-7E45-4129-8723-E1B57239C8FE}"/>
              </a:ext>
            </a:extLst>
          </p:cNvPr>
          <p:cNvPicPr>
            <a:picLocks noChangeAspect="1"/>
          </p:cNvPicPr>
          <p:nvPr/>
        </p:nvPicPr>
        <p:blipFill>
          <a:blip r:embed="rId3"/>
          <a:stretch>
            <a:fillRect/>
          </a:stretch>
        </p:blipFill>
        <p:spPr>
          <a:xfrm>
            <a:off x="911195" y="2418981"/>
            <a:ext cx="4546357" cy="2443667"/>
          </a:xfrm>
          <a:prstGeom prst="rect">
            <a:avLst/>
          </a:prstGeom>
        </p:spPr>
      </p:pic>
    </p:spTree>
    <p:extLst>
      <p:ext uri="{BB962C8B-B14F-4D97-AF65-F5344CB8AC3E}">
        <p14:creationId xmlns:p14="http://schemas.microsoft.com/office/powerpoint/2010/main" val="195561751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75289" y="1565196"/>
            <a:ext cx="8770510" cy="972231"/>
          </a:xfrm>
        </p:spPr>
        <p:txBody>
          <a:bodyPr>
            <a:normAutofit/>
          </a:bodyPr>
          <a:lstStyle/>
          <a:p>
            <a:pPr algn="just">
              <a:lnSpc>
                <a:spcPct val="107000"/>
              </a:lnSpc>
              <a:spcAft>
                <a:spcPts val="800"/>
              </a:spcAft>
            </a:pPr>
            <a:r>
              <a:rPr lang="en-US" sz="1800" dirty="0"/>
              <a:t>Use sustainable marketing strategies that prioritize online channels and reduce the use of printed materials.</a:t>
            </a:r>
          </a:p>
          <a:p>
            <a:pPr algn="just">
              <a:lnSpc>
                <a:spcPct val="107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03548" cy="10952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10. Use sustainable marketing (and dissemination) strategies.</a:t>
            </a:r>
            <a:endParaRPr lang="it-IT" sz="2800" dirty="0"/>
          </a:p>
        </p:txBody>
      </p:sp>
      <p:sp>
        <p:nvSpPr>
          <p:cNvPr id="2" name="CuadroTexto 1">
            <a:extLst>
              <a:ext uri="{FF2B5EF4-FFF2-40B4-BE49-F238E27FC236}">
                <a16:creationId xmlns:a16="http://schemas.microsoft.com/office/drawing/2014/main" id="{CBF2EDBD-B248-4F9F-BA10-30C0813B1CB7}"/>
              </a:ext>
            </a:extLst>
          </p:cNvPr>
          <p:cNvSpPr txBox="1"/>
          <p:nvPr/>
        </p:nvSpPr>
        <p:spPr>
          <a:xfrm>
            <a:off x="3862415" y="2239329"/>
            <a:ext cx="5965166" cy="3960380"/>
          </a:xfrm>
          <a:prstGeom prst="rect">
            <a:avLst/>
          </a:prstGeom>
          <a:noFill/>
        </p:spPr>
        <p:txBody>
          <a:bodyPr wrap="square" rtlCol="0">
            <a:spAutoFit/>
          </a:bodyPr>
          <a:lstStyle/>
          <a:p>
            <a:pPr marL="285750" indent="-285750">
              <a:lnSpc>
                <a:spcPct val="107000"/>
              </a:lnSpc>
              <a:spcBef>
                <a:spcPts val="1000"/>
              </a:spcBef>
              <a:spcAft>
                <a:spcPts val="800"/>
              </a:spcAft>
              <a:buClr>
                <a:srgbClr val="00803B"/>
              </a:buClr>
              <a:buSzPct val="80000"/>
              <a:buFont typeface="Wingdings" panose="05000000000000000000" pitchFamily="2" charset="2"/>
              <a:buChar char="Ø"/>
            </a:pPr>
            <a:r>
              <a:rPr lang="en-US" sz="1600" dirty="0">
                <a:solidFill>
                  <a:schemeClr val="tx1">
                    <a:lumMod val="75000"/>
                    <a:lumOff val="25000"/>
                  </a:schemeClr>
                </a:solidFill>
              </a:rPr>
              <a:t>Focus on </a:t>
            </a:r>
            <a:r>
              <a:rPr lang="en-US" sz="1600" b="1" dirty="0">
                <a:solidFill>
                  <a:schemeClr val="tx1">
                    <a:lumMod val="75000"/>
                    <a:lumOff val="25000"/>
                  </a:schemeClr>
                </a:solidFill>
              </a:rPr>
              <a:t>online channels</a:t>
            </a:r>
            <a:r>
              <a:rPr lang="en-US" sz="1600" dirty="0">
                <a:solidFill>
                  <a:schemeClr val="tx1">
                    <a:lumMod val="75000"/>
                    <a:lumOff val="25000"/>
                  </a:schemeClr>
                </a:solidFill>
              </a:rPr>
              <a:t>, such as social media, email marketing, and search engine optimization (SEO), to reach your audience. These channels are highly effective, provide greater reach, and require little or no paper-based materials.</a:t>
            </a:r>
          </a:p>
          <a:p>
            <a:pPr marL="285750" indent="-285750">
              <a:lnSpc>
                <a:spcPct val="107000"/>
              </a:lnSpc>
              <a:spcBef>
                <a:spcPts val="1000"/>
              </a:spcBef>
              <a:spcAft>
                <a:spcPts val="800"/>
              </a:spcAft>
              <a:buClr>
                <a:srgbClr val="00803B"/>
              </a:buClr>
              <a:buSzPct val="80000"/>
              <a:buFont typeface="Wingdings" panose="05000000000000000000" pitchFamily="2" charset="2"/>
              <a:buChar char="Ø"/>
            </a:pPr>
            <a:r>
              <a:rPr lang="en-US" sz="1600" dirty="0">
                <a:solidFill>
                  <a:schemeClr val="tx1">
                    <a:lumMod val="75000"/>
                    <a:lumOff val="25000"/>
                  </a:schemeClr>
                </a:solidFill>
              </a:rPr>
              <a:t>If you must use printed marketing materials, opt for </a:t>
            </a:r>
            <a:r>
              <a:rPr lang="en-US" sz="1600" b="1" dirty="0">
                <a:solidFill>
                  <a:schemeClr val="tx1">
                    <a:lumMod val="75000"/>
                    <a:lumOff val="25000"/>
                  </a:schemeClr>
                </a:solidFill>
              </a:rPr>
              <a:t>recycled paper and eco-friendly inks</a:t>
            </a:r>
            <a:r>
              <a:rPr lang="en-US" sz="1600" dirty="0">
                <a:solidFill>
                  <a:schemeClr val="tx1">
                    <a:lumMod val="75000"/>
                    <a:lumOff val="25000"/>
                  </a:schemeClr>
                </a:solidFill>
              </a:rPr>
              <a:t>. This can significantly reduce the environmental impact of your marketing campaigns.</a:t>
            </a:r>
          </a:p>
          <a:p>
            <a:pPr marL="285750" indent="-285750">
              <a:lnSpc>
                <a:spcPct val="107000"/>
              </a:lnSpc>
              <a:spcBef>
                <a:spcPts val="1000"/>
              </a:spcBef>
              <a:spcAft>
                <a:spcPts val="800"/>
              </a:spcAft>
              <a:buClr>
                <a:srgbClr val="00803B"/>
              </a:buClr>
              <a:buSzPct val="80000"/>
              <a:buFont typeface="Wingdings" panose="05000000000000000000" pitchFamily="2" charset="2"/>
              <a:buChar char="Ø"/>
            </a:pPr>
            <a:r>
              <a:rPr lang="en-US" sz="1600" dirty="0">
                <a:solidFill>
                  <a:schemeClr val="tx1">
                    <a:lumMod val="75000"/>
                    <a:lumOff val="25000"/>
                  </a:schemeClr>
                </a:solidFill>
              </a:rPr>
              <a:t>Use alternative forms of marketing collateral that require fewer printed materials. For example, use </a:t>
            </a:r>
            <a:r>
              <a:rPr lang="en-US" sz="1600" b="1" dirty="0">
                <a:solidFill>
                  <a:schemeClr val="tx1">
                    <a:lumMod val="75000"/>
                    <a:lumOff val="25000"/>
                  </a:schemeClr>
                </a:solidFill>
              </a:rPr>
              <a:t>electronic brochures </a:t>
            </a:r>
            <a:r>
              <a:rPr lang="en-US" sz="1600" dirty="0">
                <a:solidFill>
                  <a:schemeClr val="tx1">
                    <a:lumMod val="75000"/>
                    <a:lumOff val="25000"/>
                  </a:schemeClr>
                </a:solidFill>
              </a:rPr>
              <a:t>or </a:t>
            </a:r>
            <a:r>
              <a:rPr lang="en-US" sz="1600" b="1" dirty="0">
                <a:solidFill>
                  <a:schemeClr val="tx1">
                    <a:lumMod val="75000"/>
                    <a:lumOff val="25000"/>
                  </a:schemeClr>
                </a:solidFill>
              </a:rPr>
              <a:t>digital marketing presentations </a:t>
            </a:r>
            <a:r>
              <a:rPr lang="en-US" sz="1600" dirty="0">
                <a:solidFill>
                  <a:schemeClr val="tx1">
                    <a:lumMod val="75000"/>
                    <a:lumOff val="25000"/>
                  </a:schemeClr>
                </a:solidFill>
              </a:rPr>
              <a:t>instead of printed brochures.</a:t>
            </a:r>
          </a:p>
        </p:txBody>
      </p:sp>
      <p:pic>
        <p:nvPicPr>
          <p:cNvPr id="4" name="Imagen 3">
            <a:extLst>
              <a:ext uri="{FF2B5EF4-FFF2-40B4-BE49-F238E27FC236}">
                <a16:creationId xmlns:a16="http://schemas.microsoft.com/office/drawing/2014/main" id="{67FE796F-D28E-45F6-9E3E-958E4A3C4DCD}"/>
              </a:ext>
            </a:extLst>
          </p:cNvPr>
          <p:cNvPicPr>
            <a:picLocks noChangeAspect="1"/>
          </p:cNvPicPr>
          <p:nvPr/>
        </p:nvPicPr>
        <p:blipFill>
          <a:blip r:embed="rId3"/>
          <a:stretch>
            <a:fillRect/>
          </a:stretch>
        </p:blipFill>
        <p:spPr>
          <a:xfrm>
            <a:off x="376106" y="2365458"/>
            <a:ext cx="3486309" cy="2358953"/>
          </a:xfrm>
          <a:prstGeom prst="rect">
            <a:avLst/>
          </a:prstGeom>
        </p:spPr>
      </p:pic>
    </p:spTree>
    <p:extLst>
      <p:ext uri="{BB962C8B-B14F-4D97-AF65-F5344CB8AC3E}">
        <p14:creationId xmlns:p14="http://schemas.microsoft.com/office/powerpoint/2010/main" val="36590222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275089"/>
            <a:ext cx="5969126" cy="3980492"/>
          </a:xfrm>
        </p:spPr>
        <p:txBody>
          <a:bodyPr>
            <a:normAutofit lnSpcReduction="10000"/>
          </a:bodyPr>
          <a:lstStyle/>
          <a:p>
            <a:r>
              <a:rPr lang="en-US" sz="1800" dirty="0"/>
              <a:t>Congratulations!</a:t>
            </a:r>
          </a:p>
          <a:p>
            <a:endParaRPr lang="en-US" sz="1600" dirty="0"/>
          </a:p>
          <a:p>
            <a:r>
              <a:rPr lang="en-US" sz="1600" dirty="0"/>
              <a:t>This workshop has provided you with a comprehensive overview of the essential skills and strategies to adopt sustainable practices, reduce their environmental impact, and improve their social responsibility.</a:t>
            </a:r>
          </a:p>
          <a:p>
            <a:endParaRPr lang="en-US" sz="1600" dirty="0"/>
          </a:p>
          <a:p>
            <a:r>
              <a:rPr lang="en-US" sz="1600" dirty="0"/>
              <a:t>By reducing energy and water consumption, promoting sustainable transportation, using sustainable products and materials, and educating employees on sustainability practices, companies can make a significant contribution to building a more sustainable future for all. By working together towards this common goal, we can create a better world for future generations.</a:t>
            </a: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7520999"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dirty="0" err="1"/>
              <a:t>Summing</a:t>
            </a:r>
            <a:r>
              <a:rPr lang="it-IT" sz="3200" dirty="0"/>
              <a:t> up</a:t>
            </a:r>
          </a:p>
        </p:txBody>
      </p:sp>
      <p:graphicFrame>
        <p:nvGraphicFramePr>
          <p:cNvPr id="2" name="Diagrama 1">
            <a:extLst>
              <a:ext uri="{FF2B5EF4-FFF2-40B4-BE49-F238E27FC236}">
                <a16:creationId xmlns:a16="http://schemas.microsoft.com/office/drawing/2014/main" id="{54BC00C6-9D1C-4694-8A33-F7DB7DFBABB8}"/>
              </a:ext>
            </a:extLst>
          </p:cNvPr>
          <p:cNvGraphicFramePr/>
          <p:nvPr>
            <p:extLst>
              <p:ext uri="{D42A27DB-BD31-4B8C-83A1-F6EECF244321}">
                <p14:modId xmlns:p14="http://schemas.microsoft.com/office/powerpoint/2010/main" val="3961156304"/>
              </p:ext>
            </p:extLst>
          </p:nvPr>
        </p:nvGraphicFramePr>
        <p:xfrm>
          <a:off x="6464597" y="234974"/>
          <a:ext cx="5058619" cy="638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20807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idx="4294967295"/>
          </p:nvPr>
        </p:nvSpPr>
        <p:spPr>
          <a:xfrm>
            <a:off x="277284" y="587375"/>
            <a:ext cx="8771467" cy="1143000"/>
          </a:xfrm>
        </p:spPr>
        <p:txBody>
          <a:bodyPr>
            <a:normAutofit/>
          </a:bodyPr>
          <a:lstStyle/>
          <a:p>
            <a:pPr eaLnBrk="1" hangingPunct="1"/>
            <a:r>
              <a:rPr lang="en-US" altLang="es-ES" sz="3600" dirty="0">
                <a:solidFill>
                  <a:srgbClr val="FF9933"/>
                </a:solidFill>
              </a:rPr>
              <a:t>I</a:t>
            </a:r>
            <a:r>
              <a:rPr lang="en-US" altLang="es-ES" sz="3600" b="0" dirty="0">
                <a:solidFill>
                  <a:srgbClr val="336699"/>
                </a:solidFill>
              </a:rPr>
              <a:t>nternet</a:t>
            </a:r>
            <a:r>
              <a:rPr lang="en-US" altLang="es-ES" sz="3600" dirty="0">
                <a:solidFill>
                  <a:srgbClr val="0D2043"/>
                </a:solidFill>
              </a:rPr>
              <a:t> </a:t>
            </a:r>
            <a:r>
              <a:rPr lang="en-US" altLang="es-ES" sz="3600" dirty="0">
                <a:solidFill>
                  <a:srgbClr val="FF9933"/>
                </a:solidFill>
              </a:rPr>
              <a:t>W</a:t>
            </a:r>
            <a:r>
              <a:rPr lang="en-US" altLang="es-ES" sz="3600" b="0" dirty="0">
                <a:solidFill>
                  <a:srgbClr val="336699"/>
                </a:solidFill>
              </a:rPr>
              <a:t>eb</a:t>
            </a:r>
            <a:r>
              <a:rPr lang="en-US" altLang="es-ES" sz="3600" dirty="0">
                <a:solidFill>
                  <a:srgbClr val="0D2043"/>
                </a:solidFill>
              </a:rPr>
              <a:t> </a:t>
            </a:r>
            <a:r>
              <a:rPr lang="en-US" altLang="es-ES" sz="3600" dirty="0">
                <a:solidFill>
                  <a:srgbClr val="FF9933"/>
                </a:solidFill>
              </a:rPr>
              <a:t>S</a:t>
            </a:r>
            <a:r>
              <a:rPr lang="en-US" altLang="es-ES" sz="3600" b="0" dirty="0">
                <a:solidFill>
                  <a:srgbClr val="336699"/>
                </a:solidFill>
              </a:rPr>
              <a:t>olutions</a:t>
            </a:r>
            <a:br>
              <a:rPr lang="en-US" altLang="es-ES" sz="3600" b="0" dirty="0">
                <a:solidFill>
                  <a:srgbClr val="336699"/>
                </a:solidFill>
              </a:rPr>
            </a:br>
            <a:r>
              <a:rPr lang="en-US" altLang="es-ES" sz="2000" dirty="0">
                <a:solidFill>
                  <a:srgbClr val="336699"/>
                </a:solidFill>
              </a:rPr>
              <a:t>www.internetwebsolutions.es</a:t>
            </a:r>
            <a:endParaRPr lang="en-US" altLang="es-ES" sz="2000" b="0" dirty="0">
              <a:solidFill>
                <a:srgbClr val="336699"/>
              </a:solidFill>
            </a:endParaRPr>
          </a:p>
        </p:txBody>
      </p:sp>
      <p:sp>
        <p:nvSpPr>
          <p:cNvPr id="3075" name="Rectangle 3"/>
          <p:cNvSpPr>
            <a:spLocks noGrp="1" noChangeArrowheads="1"/>
          </p:cNvSpPr>
          <p:nvPr>
            <p:ph type="subTitle" idx="4294967295"/>
          </p:nvPr>
        </p:nvSpPr>
        <p:spPr>
          <a:xfrm>
            <a:off x="4169121" y="2876226"/>
            <a:ext cx="3300317" cy="457200"/>
          </a:xfrm>
        </p:spPr>
        <p:txBody>
          <a:bodyPr/>
          <a:lstStyle/>
          <a:p>
            <a:pPr marL="0" indent="0">
              <a:buNone/>
            </a:pPr>
            <a:r>
              <a:rPr lang="en-US" altLang="es-ES" sz="1700" dirty="0">
                <a:solidFill>
                  <a:srgbClr val="336699"/>
                </a:solidFill>
              </a:rPr>
              <a:t>Thank you for your attention</a:t>
            </a:r>
          </a:p>
        </p:txBody>
      </p:sp>
      <p:sp>
        <p:nvSpPr>
          <p:cNvPr id="107525" name="Rectangle 5"/>
          <p:cNvSpPr>
            <a:spLocks noChangeArrowheads="1"/>
          </p:cNvSpPr>
          <p:nvPr/>
        </p:nvSpPr>
        <p:spPr bwMode="auto">
          <a:xfrm>
            <a:off x="2408104" y="1582758"/>
            <a:ext cx="6548610" cy="1752600"/>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r>
              <a:rPr lang="en-US" altLang="es-ES" sz="2800" dirty="0">
                <a:solidFill>
                  <a:srgbClr val="FF6600"/>
                </a:solidFill>
                <a:latin typeface="Verdana" pitchFamily="34" charset="0"/>
              </a:rPr>
              <a:t>We</a:t>
            </a:r>
          </a:p>
          <a:p>
            <a:pPr marL="342900" indent="-342900" algn="ctr">
              <a:lnSpc>
                <a:spcPct val="80000"/>
              </a:lnSpc>
              <a:spcBef>
                <a:spcPct val="20000"/>
              </a:spcBef>
              <a:buClr>
                <a:schemeClr val="accent2"/>
              </a:buClr>
            </a:pPr>
            <a:r>
              <a:rPr lang="en-US" altLang="es-ES" sz="2800" dirty="0">
                <a:solidFill>
                  <a:srgbClr val="FF6600"/>
                </a:solidFill>
                <a:latin typeface="Verdana" pitchFamily="34" charset="0"/>
              </a:rPr>
              <a:t>Believe and Create</a:t>
            </a:r>
          </a:p>
          <a:p>
            <a:pPr marL="342900" indent="-342900" algn="ctr">
              <a:lnSpc>
                <a:spcPct val="80000"/>
              </a:lnSpc>
              <a:spcBef>
                <a:spcPct val="20000"/>
              </a:spcBef>
              <a:buClr>
                <a:schemeClr val="accent2"/>
              </a:buClr>
            </a:pPr>
            <a:r>
              <a:rPr lang="en-US" altLang="es-ES" sz="2800" dirty="0">
                <a:solidFill>
                  <a:srgbClr val="006699"/>
                </a:solidFill>
                <a:latin typeface="Verdana" pitchFamily="34" charset="0"/>
              </a:rPr>
              <a:t>in the Internet</a:t>
            </a:r>
          </a:p>
        </p:txBody>
      </p:sp>
      <p:pic>
        <p:nvPicPr>
          <p:cNvPr id="10" name="9 Imagen" descr="logo_sin.png"/>
          <p:cNvPicPr>
            <a:picLocks noChangeAspect="1"/>
          </p:cNvPicPr>
          <p:nvPr/>
        </p:nvPicPr>
        <p:blipFill>
          <a:blip r:embed="rId4"/>
          <a:stretch>
            <a:fillRect/>
          </a:stretch>
        </p:blipFill>
        <p:spPr>
          <a:xfrm>
            <a:off x="786908" y="4914268"/>
            <a:ext cx="2972477" cy="1524347"/>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randombar(horizontal)">
                                      <p:cBhvr>
                                        <p:cTn id="12" dur="500"/>
                                        <p:tgtEl>
                                          <p:spTgt spid="1075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5" grpId="0"/>
      <p:bldP spid="1075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23168"/>
            <a:ext cx="7766936" cy="1646302"/>
          </a:xfrm>
        </p:spPr>
        <p:txBody>
          <a:bodyPr/>
          <a:lstStyle/>
          <a:p>
            <a:r>
              <a:rPr lang="en-US" altLang="es-ES" dirty="0">
                <a:solidFill>
                  <a:srgbClr val="FF9933"/>
                </a:solidFill>
              </a:rPr>
              <a:t>I</a:t>
            </a:r>
            <a:r>
              <a:rPr lang="en-US" altLang="es-ES" dirty="0">
                <a:solidFill>
                  <a:srgbClr val="336699"/>
                </a:solidFill>
              </a:rPr>
              <a:t>nternet</a:t>
            </a:r>
            <a:r>
              <a:rPr lang="en-US" altLang="es-ES" dirty="0">
                <a:solidFill>
                  <a:srgbClr val="0D2043"/>
                </a:solidFill>
              </a:rPr>
              <a:t> </a:t>
            </a:r>
            <a:r>
              <a:rPr lang="en-US" altLang="es-ES" dirty="0">
                <a:solidFill>
                  <a:srgbClr val="FF9933"/>
                </a:solidFill>
              </a:rPr>
              <a:t>W</a:t>
            </a:r>
            <a:r>
              <a:rPr lang="en-US" altLang="es-ES" dirty="0">
                <a:solidFill>
                  <a:srgbClr val="336699"/>
                </a:solidFill>
              </a:rPr>
              <a:t>eb</a:t>
            </a:r>
            <a:r>
              <a:rPr lang="en-US" altLang="es-ES" dirty="0">
                <a:solidFill>
                  <a:srgbClr val="0D2043"/>
                </a:solidFill>
              </a:rPr>
              <a:t> </a:t>
            </a:r>
            <a:r>
              <a:rPr lang="en-US" altLang="es-ES" dirty="0">
                <a:solidFill>
                  <a:srgbClr val="FF9933"/>
                </a:solidFill>
              </a:rPr>
              <a:t>S</a:t>
            </a:r>
            <a:r>
              <a:rPr lang="en-US" altLang="es-ES" dirty="0">
                <a:solidFill>
                  <a:srgbClr val="336699"/>
                </a:solidFill>
              </a:rPr>
              <a:t>olutions</a:t>
            </a:r>
            <a:r>
              <a:rPr lang="es-ES" b="1" dirty="0"/>
              <a:t> </a:t>
            </a:r>
            <a:endParaRPr lang="es-ES" dirty="0"/>
          </a:p>
        </p:txBody>
      </p:sp>
      <p:sp>
        <p:nvSpPr>
          <p:cNvPr id="3" name="Subtítulo 2"/>
          <p:cNvSpPr>
            <a:spLocks noGrp="1"/>
          </p:cNvSpPr>
          <p:nvPr>
            <p:ph type="subTitle" idx="1"/>
          </p:nvPr>
        </p:nvSpPr>
        <p:spPr>
          <a:xfrm>
            <a:off x="1507067" y="1869467"/>
            <a:ext cx="7766936" cy="1096899"/>
          </a:xfrm>
        </p:spPr>
        <p:txBody>
          <a:bodyPr/>
          <a:lstStyle/>
          <a:p>
            <a:r>
              <a:rPr lang="en-US" altLang="es-ES" dirty="0">
                <a:solidFill>
                  <a:srgbClr val="FF9933"/>
                </a:solidFill>
              </a:rPr>
              <a:t>&gt;</a:t>
            </a:r>
            <a:r>
              <a:rPr lang="en-US" altLang="es-ES" dirty="0">
                <a:solidFill>
                  <a:srgbClr val="002060"/>
                </a:solidFill>
              </a:rPr>
              <a:t> </a:t>
            </a:r>
            <a:r>
              <a:rPr lang="en-US" altLang="es-ES" dirty="0">
                <a:solidFill>
                  <a:srgbClr val="336699"/>
                </a:solidFill>
              </a:rPr>
              <a:t>Nowadays if you are not on the internet…</a:t>
            </a:r>
          </a:p>
          <a:p>
            <a:r>
              <a:rPr lang="en-US" altLang="es-ES" dirty="0">
                <a:solidFill>
                  <a:srgbClr val="336699"/>
                </a:solidFill>
              </a:rPr>
              <a:t>…</a:t>
            </a:r>
            <a:r>
              <a:rPr lang="en-US" altLang="es-ES" b="1" dirty="0">
                <a:solidFill>
                  <a:srgbClr val="FF9933"/>
                </a:solidFill>
              </a:rPr>
              <a:t>YOU DO NOT EXIST</a:t>
            </a:r>
          </a:p>
        </p:txBody>
      </p:sp>
      <p:pic>
        <p:nvPicPr>
          <p:cNvPr id="4" name="3 Imagen" descr="logo_sin.png"/>
          <p:cNvPicPr>
            <a:picLocks noChangeAspect="1"/>
          </p:cNvPicPr>
          <p:nvPr/>
        </p:nvPicPr>
        <p:blipFill>
          <a:blip r:embed="rId3"/>
          <a:stretch>
            <a:fillRect/>
          </a:stretch>
        </p:blipFill>
        <p:spPr>
          <a:xfrm>
            <a:off x="786908" y="4914268"/>
            <a:ext cx="2972477" cy="1524347"/>
          </a:xfrm>
          <a:prstGeom prst="rect">
            <a:avLst/>
          </a:prstGeom>
        </p:spPr>
      </p:pic>
    </p:spTree>
    <p:extLst>
      <p:ext uri="{BB962C8B-B14F-4D97-AF65-F5344CB8AC3E}">
        <p14:creationId xmlns:p14="http://schemas.microsoft.com/office/powerpoint/2010/main" val="17572377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876410" cy="12378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The Decalogue of Sustainability:</a:t>
            </a:r>
          </a:p>
          <a:p>
            <a:r>
              <a:rPr lang="en-US" sz="3200" dirty="0"/>
              <a:t>Practical Solutions for a Greener Workplace</a:t>
            </a:r>
          </a:p>
        </p:txBody>
      </p:sp>
      <p:sp>
        <p:nvSpPr>
          <p:cNvPr id="2" name="Rectangle 1"/>
          <p:cNvSpPr>
            <a:spLocks noChangeArrowheads="1"/>
          </p:cNvSpPr>
          <p:nvPr/>
        </p:nvSpPr>
        <p:spPr bwMode="auto">
          <a:xfrm>
            <a:off x="1075457" y="2159667"/>
            <a:ext cx="8805389"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it-IT" dirty="0">
                <a:solidFill>
                  <a:schemeClr val="tx1">
                    <a:lumMod val="75000"/>
                    <a:lumOff val="25000"/>
                  </a:schemeClr>
                </a:solidFill>
              </a:rPr>
              <a:t>Welcome to "</a:t>
            </a:r>
            <a:r>
              <a:rPr lang="en-US" altLang="it-IT" b="1" dirty="0">
                <a:solidFill>
                  <a:schemeClr val="tx1">
                    <a:lumMod val="75000"/>
                    <a:lumOff val="25000"/>
                  </a:schemeClr>
                </a:solidFill>
              </a:rPr>
              <a:t>The Decalogue of Sustainability: Practical Solutions for a Greener Workplace</a:t>
            </a:r>
            <a:r>
              <a:rPr lang="en-US" altLang="it-IT" dirty="0">
                <a:solidFill>
                  <a:schemeClr val="tx1">
                    <a:lumMod val="75000"/>
                    <a:lumOff val="25000"/>
                  </a:schemeClr>
                </a:solidFill>
              </a:rPr>
              <a:t>" workshop!</a:t>
            </a:r>
          </a:p>
          <a:p>
            <a:pPr lvl="0" defTabSz="914400" eaLnBrk="0" fontAlgn="base" hangingPunct="0">
              <a:spcBef>
                <a:spcPct val="0"/>
              </a:spcBef>
              <a:spcAft>
                <a:spcPct val="0"/>
              </a:spcAft>
            </a:pPr>
            <a:endParaRPr lang="en-US" altLang="it-IT" dirty="0">
              <a:solidFill>
                <a:schemeClr val="tx1">
                  <a:lumMod val="75000"/>
                  <a:lumOff val="25000"/>
                </a:schemeClr>
              </a:solidFill>
            </a:endParaRPr>
          </a:p>
          <a:p>
            <a:pPr lvl="0" defTabSz="914400" eaLnBrk="0" fontAlgn="base" hangingPunct="0">
              <a:spcBef>
                <a:spcPct val="0"/>
              </a:spcBef>
              <a:spcAft>
                <a:spcPct val="0"/>
              </a:spcAft>
            </a:pPr>
            <a:r>
              <a:rPr lang="en-US" altLang="it-IT" dirty="0">
                <a:solidFill>
                  <a:schemeClr val="tx1">
                    <a:lumMod val="75000"/>
                    <a:lumOff val="25000"/>
                  </a:schemeClr>
                </a:solidFill>
              </a:rPr>
              <a:t>This comprehensive 10-step guide is designed to provide businesses with the necessary knowledge and skills to enhance their sustainability practices in the workplace and make a positive impact on the environment and society.</a:t>
            </a:r>
          </a:p>
          <a:p>
            <a:pPr lvl="0" defTabSz="914400" eaLnBrk="0" fontAlgn="base" hangingPunct="0">
              <a:spcBef>
                <a:spcPct val="0"/>
              </a:spcBef>
              <a:spcAft>
                <a:spcPct val="0"/>
              </a:spcAft>
            </a:pPr>
            <a:endParaRPr lang="it-IT" altLang="it-IT" dirty="0">
              <a:solidFill>
                <a:schemeClr val="tx1">
                  <a:lumMod val="75000"/>
                  <a:lumOff val="2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0" i="0" dirty="0">
                <a:solidFill>
                  <a:srgbClr val="374151"/>
                </a:solidFill>
                <a:effectLst/>
                <a:latin typeface="Söhne"/>
              </a:rPr>
              <a:t>In this presentation, you will learn about the importance of sustainability in the workplace, as well as the best practices and strategies for achieving it.</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131990520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4" name="Titolo 3"/>
          <p:cNvSpPr>
            <a:spLocks noGrp="1"/>
          </p:cNvSpPr>
          <p:nvPr>
            <p:ph type="title"/>
          </p:nvPr>
        </p:nvSpPr>
        <p:spPr>
          <a:xfrm>
            <a:off x="1004436" y="469948"/>
            <a:ext cx="2509619" cy="665880"/>
          </a:xfrm>
        </p:spPr>
        <p:txBody>
          <a:bodyPr/>
          <a:lstStyle/>
          <a:p>
            <a:r>
              <a:rPr lang="es-ES" sz="3200" dirty="0"/>
              <a:t>Introduction</a:t>
            </a:r>
            <a:endParaRPr lang="it-IT" dirty="0"/>
          </a:p>
        </p:txBody>
      </p:sp>
      <p:sp>
        <p:nvSpPr>
          <p:cNvPr id="11" name="CasellaDiTesto 10"/>
          <p:cNvSpPr txBox="1"/>
          <p:nvPr/>
        </p:nvSpPr>
        <p:spPr>
          <a:xfrm>
            <a:off x="1004437" y="1349504"/>
            <a:ext cx="8468038" cy="1477328"/>
          </a:xfrm>
          <a:prstGeom prst="rect">
            <a:avLst/>
          </a:prstGeom>
          <a:noFill/>
        </p:spPr>
        <p:txBody>
          <a:bodyPr wrap="square" rtlCol="0">
            <a:spAutoFit/>
          </a:bodyPr>
          <a:lstStyle/>
          <a:p>
            <a:r>
              <a:rPr lang="en-US" dirty="0">
                <a:solidFill>
                  <a:schemeClr val="tx1">
                    <a:lumMod val="75000"/>
                    <a:lumOff val="25000"/>
                  </a:schemeClr>
                </a:solidFill>
              </a:rPr>
              <a:t>Sustainability has become an increasingly important issue in today's business world. As companies strive to reduce their environmental impact, promote social responsibility, and improve their bottom line, adopting sustainable practices in the workplace has become a crucial step towards achieving these goals.</a:t>
            </a:r>
          </a:p>
        </p:txBody>
      </p:sp>
      <p:sp>
        <p:nvSpPr>
          <p:cNvPr id="6" name="CuadroTexto 5">
            <a:extLst>
              <a:ext uri="{FF2B5EF4-FFF2-40B4-BE49-F238E27FC236}">
                <a16:creationId xmlns:a16="http://schemas.microsoft.com/office/drawing/2014/main" id="{903BD478-0BC5-49E2-94BA-C4C496E60732}"/>
              </a:ext>
            </a:extLst>
          </p:cNvPr>
          <p:cNvSpPr txBox="1"/>
          <p:nvPr/>
        </p:nvSpPr>
        <p:spPr>
          <a:xfrm>
            <a:off x="3777141" y="2947387"/>
            <a:ext cx="5606557" cy="1754326"/>
          </a:xfrm>
          <a:prstGeom prst="rect">
            <a:avLst/>
          </a:prstGeom>
          <a:noFill/>
        </p:spPr>
        <p:txBody>
          <a:bodyPr wrap="square" rtlCol="0">
            <a:spAutoFit/>
          </a:bodyPr>
          <a:lstStyle/>
          <a:p>
            <a:r>
              <a:rPr lang="en-US" dirty="0">
                <a:solidFill>
                  <a:schemeClr val="tx1">
                    <a:lumMod val="75000"/>
                    <a:lumOff val="25000"/>
                  </a:schemeClr>
                </a:solidFill>
              </a:rPr>
              <a:t>This presentation will outline the decalogue of sustainability in the workplace, providing practical solutions for companies to reduce their environmental footprint, improve their social responsibility, and promote a more sustainable future for all.</a:t>
            </a:r>
          </a:p>
        </p:txBody>
      </p:sp>
      <p:pic>
        <p:nvPicPr>
          <p:cNvPr id="7" name="Imagen 6">
            <a:extLst>
              <a:ext uri="{FF2B5EF4-FFF2-40B4-BE49-F238E27FC236}">
                <a16:creationId xmlns:a16="http://schemas.microsoft.com/office/drawing/2014/main" id="{83F678F5-85FD-4D15-8C3B-170D29EA0D0D}"/>
              </a:ext>
            </a:extLst>
          </p:cNvPr>
          <p:cNvPicPr>
            <a:picLocks noChangeAspect="1"/>
          </p:cNvPicPr>
          <p:nvPr/>
        </p:nvPicPr>
        <p:blipFill>
          <a:blip r:embed="rId3"/>
          <a:stretch>
            <a:fillRect/>
          </a:stretch>
        </p:blipFill>
        <p:spPr>
          <a:xfrm>
            <a:off x="1004312" y="2826832"/>
            <a:ext cx="2705000" cy="2322217"/>
          </a:xfrm>
          <a:prstGeom prst="rect">
            <a:avLst/>
          </a:prstGeom>
        </p:spPr>
      </p:pic>
    </p:spTree>
    <p:extLst>
      <p:ext uri="{BB962C8B-B14F-4D97-AF65-F5344CB8AC3E}">
        <p14:creationId xmlns:p14="http://schemas.microsoft.com/office/powerpoint/2010/main" val="217595154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6" name="Titolo 3"/>
          <p:cNvSpPr txBox="1">
            <a:spLocks/>
          </p:cNvSpPr>
          <p:nvPr/>
        </p:nvSpPr>
        <p:spPr>
          <a:xfrm>
            <a:off x="1004436" y="469948"/>
            <a:ext cx="8867533"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1.	Reduce energy consumption.</a:t>
            </a:r>
            <a:endParaRPr lang="it-IT" sz="1600" dirty="0"/>
          </a:p>
        </p:txBody>
      </p:sp>
      <p:sp>
        <p:nvSpPr>
          <p:cNvPr id="17" name="Segnaposto testo 5"/>
          <p:cNvSpPr>
            <a:spLocks noGrp="1"/>
          </p:cNvSpPr>
          <p:nvPr>
            <p:ph type="body" sz="half" idx="2"/>
          </p:nvPr>
        </p:nvSpPr>
        <p:spPr>
          <a:xfrm>
            <a:off x="1004437" y="1203063"/>
            <a:ext cx="8867532" cy="813781"/>
          </a:xfrm>
        </p:spPr>
        <p:txBody>
          <a:bodyPr>
            <a:noAutofit/>
          </a:bodyPr>
          <a:lstStyle/>
          <a:p>
            <a:r>
              <a:rPr lang="en-US" sz="1600" dirty="0"/>
              <a:t>To reduce energy consumption in the workplace, consider using </a:t>
            </a:r>
            <a:r>
              <a:rPr lang="en-US" sz="1600" b="1" dirty="0"/>
              <a:t>energy-efficient lighting systems </a:t>
            </a:r>
            <a:r>
              <a:rPr lang="en-US" sz="1600" dirty="0"/>
              <a:t>such as LED lights, </a:t>
            </a:r>
            <a:r>
              <a:rPr lang="en-US" sz="1600" b="1" dirty="0"/>
              <a:t>and devices</a:t>
            </a:r>
            <a:r>
              <a:rPr lang="en-US" sz="1600" dirty="0"/>
              <a:t>. You can also promote good </a:t>
            </a:r>
            <a:r>
              <a:rPr lang="en-US" sz="1600" b="1" dirty="0"/>
              <a:t>energy-saving habits</a:t>
            </a:r>
            <a:r>
              <a:rPr lang="en-US" sz="1600" dirty="0"/>
              <a:t> and encourage </a:t>
            </a:r>
            <a:r>
              <a:rPr lang="en-US" sz="1600" dirty="0" err="1"/>
              <a:t>employess</a:t>
            </a:r>
            <a:r>
              <a:rPr lang="en-US" sz="1600" dirty="0"/>
              <a:t> to implement them. Some examples:</a:t>
            </a:r>
          </a:p>
        </p:txBody>
      </p:sp>
      <p:sp>
        <p:nvSpPr>
          <p:cNvPr id="8" name="CasellaDiTesto 7"/>
          <p:cNvSpPr txBox="1"/>
          <p:nvPr/>
        </p:nvSpPr>
        <p:spPr>
          <a:xfrm>
            <a:off x="3102438" y="2209440"/>
            <a:ext cx="6387791" cy="1631216"/>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600" b="1" dirty="0"/>
              <a:t>Turning off computers and other electronics </a:t>
            </a:r>
            <a:r>
              <a:rPr lang="en-US" sz="1600" dirty="0"/>
              <a:t>when not in use.</a:t>
            </a:r>
          </a:p>
          <a:p>
            <a:pPr marL="285750" indent="-285750">
              <a:spcAft>
                <a:spcPts val="1200"/>
              </a:spcAft>
              <a:buClr>
                <a:srgbClr val="00803B"/>
              </a:buClr>
              <a:buFont typeface="Wingdings" panose="05000000000000000000" pitchFamily="2" charset="2"/>
              <a:buChar char="Ø"/>
            </a:pPr>
            <a:r>
              <a:rPr lang="en-US" sz="1600" b="1" dirty="0"/>
              <a:t>Unplugging computers and electronic devices </a:t>
            </a:r>
            <a:r>
              <a:rPr lang="en-US" sz="1600" dirty="0"/>
              <a:t>when charged or turned off.</a:t>
            </a:r>
          </a:p>
          <a:p>
            <a:pPr marL="285750" indent="-285750">
              <a:spcAft>
                <a:spcPts val="1200"/>
              </a:spcAft>
              <a:buClr>
                <a:srgbClr val="00803B"/>
              </a:buClr>
              <a:buFont typeface="Wingdings" panose="05000000000000000000" pitchFamily="2" charset="2"/>
              <a:buChar char="Ø"/>
            </a:pPr>
            <a:r>
              <a:rPr lang="en-US" sz="1600" b="1" dirty="0"/>
              <a:t>Closing windows and doors </a:t>
            </a:r>
            <a:r>
              <a:rPr lang="en-US" sz="1600" dirty="0"/>
              <a:t>when heating or cooling systems are on</a:t>
            </a:r>
            <a:r>
              <a:rPr lang="en-GB" sz="1600" dirty="0"/>
              <a:t>.</a:t>
            </a:r>
          </a:p>
        </p:txBody>
      </p:sp>
      <p:sp>
        <p:nvSpPr>
          <p:cNvPr id="2" name="CuadroTexto 1">
            <a:extLst>
              <a:ext uri="{FF2B5EF4-FFF2-40B4-BE49-F238E27FC236}">
                <a16:creationId xmlns:a16="http://schemas.microsoft.com/office/drawing/2014/main" id="{58A09E6F-A8CA-499E-ADEF-3440CE1F8964}"/>
              </a:ext>
            </a:extLst>
          </p:cNvPr>
          <p:cNvSpPr txBox="1"/>
          <p:nvPr/>
        </p:nvSpPr>
        <p:spPr>
          <a:xfrm>
            <a:off x="1004437" y="3853423"/>
            <a:ext cx="8867532" cy="1077218"/>
          </a:xfrm>
          <a:prstGeom prst="rect">
            <a:avLst/>
          </a:prstGeom>
          <a:noFill/>
        </p:spPr>
        <p:txBody>
          <a:bodyPr wrap="square" rtlCol="0">
            <a:spAutoFit/>
          </a:bodyPr>
          <a:lstStyle/>
          <a:p>
            <a:pPr algn="l"/>
            <a:r>
              <a:rPr lang="en-US" sz="1600" dirty="0"/>
              <a:t>When it comes to </a:t>
            </a:r>
            <a:r>
              <a:rPr lang="en-US" sz="1600" b="1" dirty="0"/>
              <a:t>heating and air conditioning systems</a:t>
            </a:r>
            <a:r>
              <a:rPr lang="en-US" sz="1600" dirty="0"/>
              <a:t>, responsible use is key. The optimal approach is to </a:t>
            </a:r>
            <a:r>
              <a:rPr lang="en-US" sz="1600" b="1" dirty="0"/>
              <a:t>minimize usage</a:t>
            </a:r>
            <a:r>
              <a:rPr lang="en-US" sz="1600" dirty="0"/>
              <a:t> and </a:t>
            </a:r>
            <a:r>
              <a:rPr lang="en-US" sz="1600" b="1" dirty="0"/>
              <a:t>select temperatures as closely aligned as possible with outdoor temperatures</a:t>
            </a:r>
            <a:r>
              <a:rPr lang="en-US" sz="1600" dirty="0"/>
              <a:t>. However, it's important to establish guidelines that take into account your geographical location and local climate.</a:t>
            </a:r>
          </a:p>
        </p:txBody>
      </p:sp>
      <p:sp>
        <p:nvSpPr>
          <p:cNvPr id="3" name="CuadroTexto 2">
            <a:extLst>
              <a:ext uri="{FF2B5EF4-FFF2-40B4-BE49-F238E27FC236}">
                <a16:creationId xmlns:a16="http://schemas.microsoft.com/office/drawing/2014/main" id="{561A3161-DCB6-4E62-9FC1-4953D4AA5519}"/>
              </a:ext>
            </a:extLst>
          </p:cNvPr>
          <p:cNvSpPr txBox="1"/>
          <p:nvPr/>
        </p:nvSpPr>
        <p:spPr>
          <a:xfrm>
            <a:off x="3759385" y="4995065"/>
            <a:ext cx="5819621" cy="1600438"/>
          </a:xfrm>
          <a:prstGeom prst="rect">
            <a:avLst/>
          </a:prstGeom>
          <a:noFill/>
        </p:spPr>
        <p:txBody>
          <a:bodyPr wrap="square" rtlCol="0">
            <a:spAutoFit/>
          </a:bodyPr>
          <a:lstStyle/>
          <a:p>
            <a:r>
              <a:rPr lang="en-US" sz="1600" dirty="0"/>
              <a:t>For instance, at IWS, which is situated in southern Spain, the winter season is brief while the summer season is prolonged. As a result, we endeavor to defer switching on the air conditioning system for as long as feasible, but we manage to operate more efficiently during the winter months.</a:t>
            </a:r>
          </a:p>
          <a:p>
            <a:endParaRPr lang="es-ES" dirty="0"/>
          </a:p>
        </p:txBody>
      </p:sp>
      <p:pic>
        <p:nvPicPr>
          <p:cNvPr id="6" name="Imagen 5">
            <a:extLst>
              <a:ext uri="{FF2B5EF4-FFF2-40B4-BE49-F238E27FC236}">
                <a16:creationId xmlns:a16="http://schemas.microsoft.com/office/drawing/2014/main" id="{46DC2C50-933D-4101-91DD-CE9AB7BB8ECA}"/>
              </a:ext>
            </a:extLst>
          </p:cNvPr>
          <p:cNvPicPr>
            <a:picLocks noChangeAspect="1"/>
          </p:cNvPicPr>
          <p:nvPr/>
        </p:nvPicPr>
        <p:blipFill>
          <a:blip r:embed="rId3"/>
          <a:stretch>
            <a:fillRect/>
          </a:stretch>
        </p:blipFill>
        <p:spPr>
          <a:xfrm>
            <a:off x="1004436" y="2081053"/>
            <a:ext cx="1761126" cy="1708160"/>
          </a:xfrm>
          <a:prstGeom prst="rect">
            <a:avLst/>
          </a:prstGeom>
        </p:spPr>
      </p:pic>
    </p:spTree>
    <p:extLst>
      <p:ext uri="{BB962C8B-B14F-4D97-AF65-F5344CB8AC3E}">
        <p14:creationId xmlns:p14="http://schemas.microsoft.com/office/powerpoint/2010/main" val="217595154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logo_sin.png"/>
          <p:cNvPicPr>
            <a:picLocks noChangeAspect="1"/>
          </p:cNvPicPr>
          <p:nvPr/>
        </p:nvPicPr>
        <p:blipFill>
          <a:blip r:embed="rId2"/>
          <a:stretch>
            <a:fillRect/>
          </a:stretch>
        </p:blipFill>
        <p:spPr>
          <a:xfrm>
            <a:off x="786908" y="5075632"/>
            <a:ext cx="2972477" cy="1524347"/>
          </a:xfrm>
          <a:prstGeom prst="rect">
            <a:avLst/>
          </a:prstGeom>
        </p:spPr>
      </p:pic>
      <p:sp>
        <p:nvSpPr>
          <p:cNvPr id="16" name="Titolo 3"/>
          <p:cNvSpPr txBox="1">
            <a:spLocks/>
          </p:cNvSpPr>
          <p:nvPr/>
        </p:nvSpPr>
        <p:spPr>
          <a:xfrm>
            <a:off x="1004437" y="683582"/>
            <a:ext cx="8361506" cy="598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2.	Minimize waste.</a:t>
            </a:r>
            <a:endParaRPr lang="it-IT" sz="1800" dirty="0"/>
          </a:p>
        </p:txBody>
      </p:sp>
      <p:sp>
        <p:nvSpPr>
          <p:cNvPr id="17" name="Segnaposto testo 5"/>
          <p:cNvSpPr>
            <a:spLocks noGrp="1"/>
          </p:cNvSpPr>
          <p:nvPr>
            <p:ph type="body" sz="half" idx="2"/>
          </p:nvPr>
        </p:nvSpPr>
        <p:spPr>
          <a:xfrm>
            <a:off x="1004437" y="1391377"/>
            <a:ext cx="8077420" cy="629585"/>
          </a:xfrm>
        </p:spPr>
        <p:txBody>
          <a:bodyPr>
            <a:noAutofit/>
          </a:bodyPr>
          <a:lstStyle/>
          <a:p>
            <a:r>
              <a:rPr lang="en-US" sz="1600" dirty="0"/>
              <a:t>Implementing a waste reduction program is crucial to minimize the amount of waste generated in the workplace.</a:t>
            </a:r>
          </a:p>
        </p:txBody>
      </p:sp>
      <p:sp>
        <p:nvSpPr>
          <p:cNvPr id="3" name="AutoShape 6" descr="Slack logo | significado del logotipo, png, vector"/>
          <p:cNvSpPr>
            <a:spLocks noChangeAspect="1" noChangeArrowheads="1"/>
          </p:cNvSpPr>
          <p:nvPr/>
        </p:nvSpPr>
        <p:spPr bwMode="auto">
          <a:xfrm>
            <a:off x="448624" y="23141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CuadroTexto 3">
            <a:extLst>
              <a:ext uri="{FF2B5EF4-FFF2-40B4-BE49-F238E27FC236}">
                <a16:creationId xmlns:a16="http://schemas.microsoft.com/office/drawing/2014/main" id="{7D06558C-314C-4B5D-B9B1-96DA94E1D92F}"/>
              </a:ext>
            </a:extLst>
          </p:cNvPr>
          <p:cNvSpPr txBox="1"/>
          <p:nvPr/>
        </p:nvSpPr>
        <p:spPr>
          <a:xfrm>
            <a:off x="3429497" y="2094053"/>
            <a:ext cx="6516210" cy="2477601"/>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500" dirty="0">
                <a:solidFill>
                  <a:schemeClr val="tx1">
                    <a:lumMod val="75000"/>
                    <a:lumOff val="25000"/>
                  </a:schemeClr>
                </a:solidFill>
              </a:rPr>
              <a:t>Implement a </a:t>
            </a:r>
            <a:r>
              <a:rPr lang="en-US" sz="1500" b="1" dirty="0">
                <a:solidFill>
                  <a:schemeClr val="tx1">
                    <a:lumMod val="75000"/>
                    <a:lumOff val="25000"/>
                  </a:schemeClr>
                </a:solidFill>
              </a:rPr>
              <a:t>water dispenser </a:t>
            </a:r>
            <a:r>
              <a:rPr lang="en-US" sz="1500" dirty="0">
                <a:solidFill>
                  <a:schemeClr val="tx1">
                    <a:lumMod val="75000"/>
                    <a:lumOff val="25000"/>
                  </a:schemeClr>
                </a:solidFill>
              </a:rPr>
              <a:t>that provides both hot and cold water, and encourage your employees to bring their own reusable water bottles and mugs for hot beverages such as tea, coffee, and herbal infusions.</a:t>
            </a:r>
          </a:p>
          <a:p>
            <a:pPr marL="285750" indent="-285750">
              <a:spcAft>
                <a:spcPts val="1200"/>
              </a:spcAft>
              <a:buClr>
                <a:srgbClr val="00803B"/>
              </a:buClr>
              <a:buFont typeface="Wingdings" panose="05000000000000000000" pitchFamily="2" charset="2"/>
              <a:buChar char="Ø"/>
            </a:pPr>
            <a:r>
              <a:rPr lang="en-US" sz="1500" dirty="0">
                <a:solidFill>
                  <a:schemeClr val="tx1">
                    <a:lumMod val="75000"/>
                    <a:lumOff val="25000"/>
                  </a:schemeClr>
                </a:solidFill>
              </a:rPr>
              <a:t>Consider providing a </a:t>
            </a:r>
            <a:r>
              <a:rPr lang="en-US" sz="1500" b="1" dirty="0">
                <a:solidFill>
                  <a:schemeClr val="tx1">
                    <a:lumMod val="75000"/>
                    <a:lumOff val="25000"/>
                  </a:schemeClr>
                </a:solidFill>
              </a:rPr>
              <a:t>refrigerator and microwave </a:t>
            </a:r>
            <a:r>
              <a:rPr lang="en-US" sz="1500" dirty="0">
                <a:solidFill>
                  <a:schemeClr val="tx1">
                    <a:lumMod val="75000"/>
                    <a:lumOff val="25000"/>
                  </a:schemeClr>
                </a:solidFill>
              </a:rPr>
              <a:t>to allow employees to bring their own food from home and avoid purchasing takeout meals, resulting in both environmental and economic benefits.</a:t>
            </a:r>
          </a:p>
          <a:p>
            <a:pPr marL="285750" indent="-285750">
              <a:spcAft>
                <a:spcPts val="1200"/>
              </a:spcAft>
              <a:buClr>
                <a:srgbClr val="00803B"/>
              </a:buClr>
              <a:buFont typeface="Wingdings" panose="05000000000000000000" pitchFamily="2" charset="2"/>
              <a:buChar char="Ø"/>
            </a:pPr>
            <a:r>
              <a:rPr lang="en-US" sz="1500" dirty="0">
                <a:solidFill>
                  <a:schemeClr val="tx1">
                    <a:lumMod val="75000"/>
                    <a:lumOff val="25000"/>
                  </a:schemeClr>
                </a:solidFill>
              </a:rPr>
              <a:t>Implement a </a:t>
            </a:r>
            <a:r>
              <a:rPr lang="en-US" sz="1500" b="1" dirty="0">
                <a:solidFill>
                  <a:schemeClr val="tx1">
                    <a:lumMod val="75000"/>
                    <a:lumOff val="25000"/>
                  </a:schemeClr>
                </a:solidFill>
              </a:rPr>
              <a:t>paperless policy</a:t>
            </a:r>
            <a:r>
              <a:rPr lang="en-US" sz="1500" dirty="0">
                <a:solidFill>
                  <a:schemeClr val="tx1">
                    <a:lumMod val="75000"/>
                    <a:lumOff val="25000"/>
                  </a:schemeClr>
                </a:solidFill>
              </a:rPr>
              <a:t>. Use electronic documents and cloud-based storage systems to reduce the need for paper.</a:t>
            </a:r>
          </a:p>
        </p:txBody>
      </p:sp>
      <p:sp>
        <p:nvSpPr>
          <p:cNvPr id="2" name="CuadroTexto 1">
            <a:extLst>
              <a:ext uri="{FF2B5EF4-FFF2-40B4-BE49-F238E27FC236}">
                <a16:creationId xmlns:a16="http://schemas.microsoft.com/office/drawing/2014/main" id="{F00174B2-5D8E-4D74-9CB9-4412F4B91726}"/>
              </a:ext>
            </a:extLst>
          </p:cNvPr>
          <p:cNvSpPr txBox="1"/>
          <p:nvPr/>
        </p:nvSpPr>
        <p:spPr>
          <a:xfrm>
            <a:off x="3626214" y="5362185"/>
            <a:ext cx="5704211" cy="954107"/>
          </a:xfrm>
          <a:prstGeom prst="rect">
            <a:avLst/>
          </a:prstGeom>
          <a:noFill/>
        </p:spPr>
        <p:txBody>
          <a:bodyPr wrap="square" rtlCol="0">
            <a:spAutoFit/>
          </a:bodyPr>
          <a:lstStyle/>
          <a:p>
            <a:r>
              <a:rPr lang="en-US" sz="1400" dirty="0">
                <a:solidFill>
                  <a:schemeClr val="tx1">
                    <a:lumMod val="75000"/>
                    <a:lumOff val="25000"/>
                  </a:schemeClr>
                </a:solidFill>
              </a:rPr>
              <a:t>Currently, we are exploring solutions to eliminate paper </a:t>
            </a:r>
            <a:r>
              <a:rPr lang="en-US" sz="1400" b="1" dirty="0">
                <a:solidFill>
                  <a:schemeClr val="tx1">
                    <a:lumMod val="75000"/>
                    <a:lumOff val="25000"/>
                  </a:schemeClr>
                </a:solidFill>
              </a:rPr>
              <a:t>attendance lists</a:t>
            </a:r>
            <a:r>
              <a:rPr lang="en-US" sz="1400" dirty="0">
                <a:solidFill>
                  <a:schemeClr val="tx1">
                    <a:lumMod val="75000"/>
                    <a:lumOff val="25000"/>
                  </a:schemeClr>
                </a:solidFill>
              </a:rPr>
              <a:t>, particularly during training sessions. One potential approach that we are evaluating involves the use of a tablet to collect electronic signatures during events.</a:t>
            </a:r>
            <a:endParaRPr lang="es-ES" sz="1400" dirty="0">
              <a:solidFill>
                <a:schemeClr val="tx1">
                  <a:lumMod val="75000"/>
                  <a:lumOff val="25000"/>
                </a:schemeClr>
              </a:solidFill>
            </a:endParaRPr>
          </a:p>
        </p:txBody>
      </p:sp>
      <p:sp>
        <p:nvSpPr>
          <p:cNvPr id="6" name="CuadroTexto 5">
            <a:extLst>
              <a:ext uri="{FF2B5EF4-FFF2-40B4-BE49-F238E27FC236}">
                <a16:creationId xmlns:a16="http://schemas.microsoft.com/office/drawing/2014/main" id="{9E9C9F91-5DA9-42F6-BA03-3E4942FA8DC1}"/>
              </a:ext>
            </a:extLst>
          </p:cNvPr>
          <p:cNvSpPr txBox="1"/>
          <p:nvPr/>
        </p:nvSpPr>
        <p:spPr>
          <a:xfrm>
            <a:off x="1004437" y="4644745"/>
            <a:ext cx="8672223" cy="861774"/>
          </a:xfrm>
          <a:prstGeom prst="rect">
            <a:avLst/>
          </a:prstGeom>
          <a:noFill/>
        </p:spPr>
        <p:txBody>
          <a:bodyPr wrap="square" rtlCol="0">
            <a:spAutoFit/>
          </a:bodyPr>
          <a:lstStyle/>
          <a:p>
            <a:r>
              <a:rPr lang="en-US" sz="1600" dirty="0">
                <a:solidFill>
                  <a:schemeClr val="tx1">
                    <a:lumMod val="75000"/>
                    <a:lumOff val="25000"/>
                  </a:schemeClr>
                </a:solidFill>
              </a:rPr>
              <a:t>At IWS, we understand the </a:t>
            </a:r>
            <a:r>
              <a:rPr lang="en-US" sz="1600" b="1" dirty="0">
                <a:solidFill>
                  <a:schemeClr val="tx1">
                    <a:lumMod val="75000"/>
                    <a:lumOff val="25000"/>
                  </a:schemeClr>
                </a:solidFill>
              </a:rPr>
              <a:t>challenges</a:t>
            </a:r>
            <a:r>
              <a:rPr lang="en-US" sz="1600" dirty="0">
                <a:solidFill>
                  <a:schemeClr val="tx1">
                    <a:lumMod val="75000"/>
                    <a:lumOff val="25000"/>
                  </a:schemeClr>
                </a:solidFill>
              </a:rPr>
              <a:t> of implementing a fully paperless policy, but we recognize the importance of making incremental progress towards this goal.</a:t>
            </a:r>
          </a:p>
          <a:p>
            <a:endParaRPr lang="es-ES" dirty="0"/>
          </a:p>
        </p:txBody>
      </p:sp>
      <p:pic>
        <p:nvPicPr>
          <p:cNvPr id="8" name="Imagen 7">
            <a:extLst>
              <a:ext uri="{FF2B5EF4-FFF2-40B4-BE49-F238E27FC236}">
                <a16:creationId xmlns:a16="http://schemas.microsoft.com/office/drawing/2014/main" id="{FBEC1F1C-7B43-4FC8-A149-D06996FA642D}"/>
              </a:ext>
            </a:extLst>
          </p:cNvPr>
          <p:cNvPicPr>
            <a:picLocks noChangeAspect="1"/>
          </p:cNvPicPr>
          <p:nvPr/>
        </p:nvPicPr>
        <p:blipFill>
          <a:blip r:embed="rId3"/>
          <a:stretch>
            <a:fillRect/>
          </a:stretch>
        </p:blipFill>
        <p:spPr>
          <a:xfrm>
            <a:off x="1004437" y="2129957"/>
            <a:ext cx="2316090" cy="2316090"/>
          </a:xfrm>
          <a:prstGeom prst="rect">
            <a:avLst/>
          </a:prstGeom>
        </p:spPr>
      </p:pic>
    </p:spTree>
    <p:extLst>
      <p:ext uri="{BB962C8B-B14F-4D97-AF65-F5344CB8AC3E}">
        <p14:creationId xmlns:p14="http://schemas.microsoft.com/office/powerpoint/2010/main" val="188727862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47937"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3.	Promote sustainable transportation.</a:t>
            </a:r>
            <a:endParaRPr lang="it-IT" sz="2800" dirty="0"/>
          </a:p>
        </p:txBody>
      </p:sp>
      <p:sp>
        <p:nvSpPr>
          <p:cNvPr id="8" name="CuadroTexto 7">
            <a:extLst>
              <a:ext uri="{FF2B5EF4-FFF2-40B4-BE49-F238E27FC236}">
                <a16:creationId xmlns:a16="http://schemas.microsoft.com/office/drawing/2014/main" id="{00F0D9CE-A7E1-460F-9823-0C75D1FC8988}"/>
              </a:ext>
            </a:extLst>
          </p:cNvPr>
          <p:cNvSpPr txBox="1"/>
          <p:nvPr/>
        </p:nvSpPr>
        <p:spPr>
          <a:xfrm>
            <a:off x="1004436" y="1339233"/>
            <a:ext cx="8547937" cy="1477328"/>
          </a:xfrm>
          <a:prstGeom prst="rect">
            <a:avLst/>
          </a:prstGeom>
          <a:noFill/>
        </p:spPr>
        <p:txBody>
          <a:bodyPr wrap="square" rtlCol="0">
            <a:spAutoFit/>
          </a:bodyPr>
          <a:lstStyle/>
          <a:p>
            <a:r>
              <a:rPr lang="en-US" dirty="0">
                <a:solidFill>
                  <a:schemeClr val="tx1">
                    <a:lumMod val="75000"/>
                    <a:lumOff val="25000"/>
                  </a:schemeClr>
                </a:solidFill>
              </a:rPr>
              <a:t>With respect to work activities that occur outside of the office, such as multiplier events, training sessions, or team-building exercises, it is advisable to promote sustainable transportation options among your employees. Encourage them to use </a:t>
            </a:r>
            <a:r>
              <a:rPr lang="en-US" b="1" dirty="0">
                <a:solidFill>
                  <a:schemeClr val="tx1">
                    <a:lumMod val="75000"/>
                    <a:lumOff val="25000"/>
                  </a:schemeClr>
                </a:solidFill>
              </a:rPr>
              <a:t>public transportation</a:t>
            </a:r>
            <a:r>
              <a:rPr lang="en-US" dirty="0">
                <a:solidFill>
                  <a:schemeClr val="tx1">
                    <a:lumMod val="75000"/>
                    <a:lumOff val="25000"/>
                  </a:schemeClr>
                </a:solidFill>
              </a:rPr>
              <a:t>, </a:t>
            </a:r>
            <a:r>
              <a:rPr lang="en-US" b="1" dirty="0">
                <a:solidFill>
                  <a:schemeClr val="tx1">
                    <a:lumMod val="75000"/>
                    <a:lumOff val="25000"/>
                  </a:schemeClr>
                </a:solidFill>
              </a:rPr>
              <a:t>walk</a:t>
            </a:r>
            <a:r>
              <a:rPr lang="en-US" dirty="0">
                <a:solidFill>
                  <a:schemeClr val="tx1">
                    <a:lumMod val="75000"/>
                    <a:lumOff val="25000"/>
                  </a:schemeClr>
                </a:solidFill>
              </a:rPr>
              <a:t>, or </a:t>
            </a:r>
            <a:r>
              <a:rPr lang="en-US" b="1" dirty="0">
                <a:solidFill>
                  <a:schemeClr val="tx1">
                    <a:lumMod val="75000"/>
                    <a:lumOff val="25000"/>
                  </a:schemeClr>
                </a:solidFill>
              </a:rPr>
              <a:t>bike</a:t>
            </a:r>
            <a:r>
              <a:rPr lang="en-US" dirty="0">
                <a:solidFill>
                  <a:schemeClr val="tx1">
                    <a:lumMod val="75000"/>
                    <a:lumOff val="25000"/>
                  </a:schemeClr>
                </a:solidFill>
              </a:rPr>
              <a:t> whenever possible. In cases where these alternatives are not feasible, encourage </a:t>
            </a:r>
            <a:r>
              <a:rPr lang="en-US" b="1" dirty="0">
                <a:solidFill>
                  <a:schemeClr val="tx1">
                    <a:lumMod val="75000"/>
                    <a:lumOff val="25000"/>
                  </a:schemeClr>
                </a:solidFill>
              </a:rPr>
              <a:t>carpooling</a:t>
            </a:r>
            <a:r>
              <a:rPr lang="en-US" dirty="0">
                <a:solidFill>
                  <a:schemeClr val="tx1">
                    <a:lumMod val="75000"/>
                    <a:lumOff val="25000"/>
                  </a:schemeClr>
                </a:solidFill>
              </a:rPr>
              <a:t>.</a:t>
            </a:r>
          </a:p>
        </p:txBody>
      </p:sp>
      <p:pic>
        <p:nvPicPr>
          <p:cNvPr id="3" name="Imagen 2">
            <a:extLst>
              <a:ext uri="{FF2B5EF4-FFF2-40B4-BE49-F238E27FC236}">
                <a16:creationId xmlns:a16="http://schemas.microsoft.com/office/drawing/2014/main" id="{D6519826-C7B0-4199-8998-B238396C0119}"/>
              </a:ext>
            </a:extLst>
          </p:cNvPr>
          <p:cNvPicPr>
            <a:picLocks noChangeAspect="1"/>
          </p:cNvPicPr>
          <p:nvPr/>
        </p:nvPicPr>
        <p:blipFill>
          <a:blip r:embed="rId3"/>
          <a:stretch>
            <a:fillRect/>
          </a:stretch>
        </p:blipFill>
        <p:spPr>
          <a:xfrm>
            <a:off x="1004437" y="2782020"/>
            <a:ext cx="3780628" cy="2369887"/>
          </a:xfrm>
          <a:prstGeom prst="rect">
            <a:avLst/>
          </a:prstGeom>
        </p:spPr>
      </p:pic>
      <p:sp>
        <p:nvSpPr>
          <p:cNvPr id="4" name="CuadroTexto 3">
            <a:extLst>
              <a:ext uri="{FF2B5EF4-FFF2-40B4-BE49-F238E27FC236}">
                <a16:creationId xmlns:a16="http://schemas.microsoft.com/office/drawing/2014/main" id="{0F69606A-B548-46C3-93A4-4FB6FBE2C61B}"/>
              </a:ext>
            </a:extLst>
          </p:cNvPr>
          <p:cNvSpPr txBox="1"/>
          <p:nvPr/>
        </p:nvSpPr>
        <p:spPr>
          <a:xfrm>
            <a:off x="5002594" y="3114299"/>
            <a:ext cx="4549779" cy="1477328"/>
          </a:xfrm>
          <a:prstGeom prst="rect">
            <a:avLst/>
          </a:prstGeom>
          <a:noFill/>
        </p:spPr>
        <p:txBody>
          <a:bodyPr wrap="square" rtlCol="0">
            <a:spAutoFit/>
          </a:bodyPr>
          <a:lstStyle/>
          <a:p>
            <a:r>
              <a:rPr lang="en-US" dirty="0">
                <a:solidFill>
                  <a:schemeClr val="tx1">
                    <a:lumMod val="75000"/>
                    <a:lumOff val="25000"/>
                  </a:schemeClr>
                </a:solidFill>
              </a:rPr>
              <a:t>To support these initiatives, consider allocating space for secure </a:t>
            </a:r>
            <a:r>
              <a:rPr lang="en-US" b="1" dirty="0">
                <a:solidFill>
                  <a:schemeClr val="tx1">
                    <a:lumMod val="75000"/>
                    <a:lumOff val="25000"/>
                  </a:schemeClr>
                </a:solidFill>
              </a:rPr>
              <a:t>bicycle or scooter parking </a:t>
            </a:r>
            <a:r>
              <a:rPr lang="en-US" dirty="0">
                <a:solidFill>
                  <a:schemeClr val="tx1">
                    <a:lumMod val="75000"/>
                    <a:lumOff val="25000"/>
                  </a:schemeClr>
                </a:solidFill>
              </a:rPr>
              <a:t>at your office location to facilitate sustainable commuting options.</a:t>
            </a:r>
            <a:endParaRPr lang="es-ES" dirty="0"/>
          </a:p>
          <a:p>
            <a:endParaRPr lang="es-ES" dirty="0"/>
          </a:p>
        </p:txBody>
      </p:sp>
    </p:spTree>
    <p:extLst>
      <p:ext uri="{BB962C8B-B14F-4D97-AF65-F5344CB8AC3E}">
        <p14:creationId xmlns:p14="http://schemas.microsoft.com/office/powerpoint/2010/main" val="205298273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3"/>
          <p:cNvSpPr txBox="1">
            <a:spLocks/>
          </p:cNvSpPr>
          <p:nvPr/>
        </p:nvSpPr>
        <p:spPr>
          <a:xfrm>
            <a:off x="1004436" y="469948"/>
            <a:ext cx="8654470" cy="74629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4.	Offer flexible working arrangements.</a:t>
            </a:r>
            <a:endParaRPr lang="it-IT" sz="1800" dirty="0"/>
          </a:p>
        </p:txBody>
      </p:sp>
      <p:sp>
        <p:nvSpPr>
          <p:cNvPr id="9" name="Marcador de texto 8"/>
          <p:cNvSpPr>
            <a:spLocks noGrp="1"/>
          </p:cNvSpPr>
          <p:nvPr>
            <p:ph type="body" sz="half" idx="2"/>
          </p:nvPr>
        </p:nvSpPr>
        <p:spPr>
          <a:xfrm>
            <a:off x="1004436" y="1353307"/>
            <a:ext cx="8832022" cy="835662"/>
          </a:xfrm>
        </p:spPr>
        <p:txBody>
          <a:bodyPr>
            <a:normAutofit lnSpcReduction="10000"/>
          </a:bodyPr>
          <a:lstStyle/>
          <a:p>
            <a:pPr>
              <a:lnSpc>
                <a:spcPct val="107000"/>
              </a:lnSpc>
              <a:spcAft>
                <a:spcPts val="800"/>
              </a:spcAft>
            </a:pPr>
            <a:r>
              <a:rPr lang="en-US" sz="1600" dirty="0"/>
              <a:t>Providing employees with flexible working arrangements such as telecommuting can reduce the need for commuting, and consequently, the carbon (and energy) footprint of the workplace</a:t>
            </a:r>
            <a:r>
              <a:rPr lang="en-GB" sz="1600" dirty="0"/>
              <a:t>. </a:t>
            </a:r>
            <a:endParaRPr lang="es-ES" sz="1600" dirty="0"/>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4" name="Rectangle 2"/>
          <p:cNvSpPr>
            <a:spLocks noChangeArrowheads="1"/>
          </p:cNvSpPr>
          <p:nvPr/>
        </p:nvSpPr>
        <p:spPr bwMode="auto">
          <a:xfrm>
            <a:off x="4229859" y="2188969"/>
            <a:ext cx="5473208"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1200"/>
              </a:spcAft>
              <a:buClr>
                <a:srgbClr val="00803B"/>
              </a:buClr>
              <a:buSzTx/>
              <a:tabLst/>
            </a:pPr>
            <a:r>
              <a:rPr lang="en-US" altLang="it-IT" sz="1600" b="1" dirty="0">
                <a:solidFill>
                  <a:schemeClr val="tx1">
                    <a:lumMod val="75000"/>
                    <a:lumOff val="25000"/>
                  </a:schemeClr>
                </a:solidFill>
              </a:rPr>
              <a:t>IWS Good Practice 1:</a:t>
            </a:r>
          </a:p>
          <a:p>
            <a:pPr marR="0" lvl="0" algn="l" defTabSz="914400" rtl="0" eaLnBrk="0" fontAlgn="base" latinLnBrk="0" hangingPunct="0">
              <a:lnSpc>
                <a:spcPct val="100000"/>
              </a:lnSpc>
              <a:spcBef>
                <a:spcPct val="0"/>
              </a:spcBef>
              <a:spcAft>
                <a:spcPts val="1200"/>
              </a:spcAft>
              <a:buClr>
                <a:srgbClr val="00803B"/>
              </a:buClr>
              <a:buSzTx/>
              <a:tabLst/>
            </a:pPr>
            <a:r>
              <a:rPr lang="en-US" sz="1500" dirty="0">
                <a:solidFill>
                  <a:schemeClr val="tx1">
                    <a:lumMod val="75000"/>
                    <a:lumOff val="25000"/>
                  </a:schemeClr>
                </a:solidFill>
              </a:rPr>
              <a:t>During the summer season, when days are longer and temperatures are warmer, IWS has implemented measures to provide employees with more leisure time while also reducing the need for air conditioning in the workplace. One approach involves </a:t>
            </a:r>
            <a:r>
              <a:rPr lang="en-US" sz="1500" b="1" dirty="0">
                <a:solidFill>
                  <a:schemeClr val="tx1">
                    <a:lumMod val="75000"/>
                    <a:lumOff val="25000"/>
                  </a:schemeClr>
                </a:solidFill>
              </a:rPr>
              <a:t>eliminating the traditional lunch break and slightly adjusting the start and end times of the workday</a:t>
            </a:r>
            <a:r>
              <a:rPr lang="en-US" sz="1500" dirty="0">
                <a:solidFill>
                  <a:schemeClr val="tx1">
                    <a:lumMod val="75000"/>
                    <a:lumOff val="25000"/>
                  </a:schemeClr>
                </a:solidFill>
              </a:rPr>
              <a:t>.</a:t>
            </a:r>
          </a:p>
          <a:p>
            <a:pPr marR="0" lvl="0" algn="l" defTabSz="914400" rtl="0" eaLnBrk="0" fontAlgn="base" latinLnBrk="0" hangingPunct="0">
              <a:lnSpc>
                <a:spcPct val="100000"/>
              </a:lnSpc>
              <a:spcBef>
                <a:spcPct val="0"/>
              </a:spcBef>
              <a:spcAft>
                <a:spcPts val="1200"/>
              </a:spcAft>
              <a:buClr>
                <a:srgbClr val="00803B"/>
              </a:buClr>
              <a:buSzTx/>
              <a:tabLst/>
            </a:pPr>
            <a:r>
              <a:rPr lang="it-IT" altLang="it-IT" sz="1600" b="1" dirty="0">
                <a:solidFill>
                  <a:schemeClr val="tx1">
                    <a:lumMod val="75000"/>
                    <a:lumOff val="25000"/>
                  </a:schemeClr>
                </a:solidFill>
              </a:rPr>
              <a:t>IWS Good Practice 2:</a:t>
            </a:r>
          </a:p>
          <a:p>
            <a:pPr marR="0" lvl="0" algn="l" defTabSz="914400" rtl="0" eaLnBrk="0" fontAlgn="base" latinLnBrk="0" hangingPunct="0">
              <a:lnSpc>
                <a:spcPct val="100000"/>
              </a:lnSpc>
              <a:spcBef>
                <a:spcPct val="0"/>
              </a:spcBef>
              <a:spcAft>
                <a:spcPts val="1200"/>
              </a:spcAft>
              <a:buClr>
                <a:srgbClr val="00803B"/>
              </a:buClr>
              <a:buSzTx/>
              <a:tabLst/>
            </a:pPr>
            <a:r>
              <a:rPr lang="en-US" altLang="it-IT" sz="1500" dirty="0">
                <a:solidFill>
                  <a:schemeClr val="tx1">
                    <a:lumMod val="75000"/>
                    <a:lumOff val="25000"/>
                  </a:schemeClr>
                </a:solidFill>
              </a:rPr>
              <a:t>Annually, the city of Malaga hosts a week-long fair in August, during a month that generally experiences low productivity and high temperatures. To accommodate this festive event and promote work-life balance, IWS opts to close the office for the week, and the team works remotely from home (before going out to celebrate together!).</a:t>
            </a:r>
            <a:endParaRPr lang="it-IT" altLang="it-IT" sz="1500" dirty="0">
              <a:solidFill>
                <a:schemeClr val="tx1">
                  <a:lumMod val="75000"/>
                  <a:lumOff val="25000"/>
                </a:schemeClr>
              </a:solidFill>
            </a:endParaRPr>
          </a:p>
        </p:txBody>
      </p:sp>
      <p:grpSp>
        <p:nvGrpSpPr>
          <p:cNvPr id="22" name="Grupo 21">
            <a:extLst>
              <a:ext uri="{FF2B5EF4-FFF2-40B4-BE49-F238E27FC236}">
                <a16:creationId xmlns:a16="http://schemas.microsoft.com/office/drawing/2014/main" id="{DEAE2E6E-D238-4B77-BDD2-38B52D165425}"/>
              </a:ext>
            </a:extLst>
          </p:cNvPr>
          <p:cNvGrpSpPr/>
          <p:nvPr/>
        </p:nvGrpSpPr>
        <p:grpSpPr>
          <a:xfrm>
            <a:off x="404460" y="2188969"/>
            <a:ext cx="3010082" cy="2892342"/>
            <a:chOff x="1053995" y="2236434"/>
            <a:chExt cx="3010082" cy="2892342"/>
          </a:xfrm>
        </p:grpSpPr>
        <p:pic>
          <p:nvPicPr>
            <p:cNvPr id="12" name="Imagen 11">
              <a:extLst>
                <a:ext uri="{FF2B5EF4-FFF2-40B4-BE49-F238E27FC236}">
                  <a16:creationId xmlns:a16="http://schemas.microsoft.com/office/drawing/2014/main" id="{7CAF0C77-4157-4A98-8CCF-8D3225452835}"/>
                </a:ext>
              </a:extLst>
            </p:cNvPr>
            <p:cNvPicPr>
              <a:picLocks noChangeAspect="1"/>
            </p:cNvPicPr>
            <p:nvPr/>
          </p:nvPicPr>
          <p:blipFill>
            <a:blip r:embed="rId3"/>
            <a:stretch>
              <a:fillRect/>
            </a:stretch>
          </p:blipFill>
          <p:spPr>
            <a:xfrm>
              <a:off x="1292491" y="2358627"/>
              <a:ext cx="2771586" cy="2765817"/>
            </a:xfrm>
            <a:prstGeom prst="rect">
              <a:avLst/>
            </a:prstGeom>
          </p:spPr>
        </p:pic>
        <p:pic>
          <p:nvPicPr>
            <p:cNvPr id="3" name="Imagen 2">
              <a:extLst>
                <a:ext uri="{FF2B5EF4-FFF2-40B4-BE49-F238E27FC236}">
                  <a16:creationId xmlns:a16="http://schemas.microsoft.com/office/drawing/2014/main" id="{3AFBB570-3F0E-40F4-B531-86DE43B5E7C3}"/>
                </a:ext>
              </a:extLst>
            </p:cNvPr>
            <p:cNvPicPr>
              <a:picLocks noChangeAspect="1"/>
            </p:cNvPicPr>
            <p:nvPr/>
          </p:nvPicPr>
          <p:blipFill>
            <a:blip r:embed="rId4"/>
            <a:stretch>
              <a:fillRect/>
            </a:stretch>
          </p:blipFill>
          <p:spPr>
            <a:xfrm>
              <a:off x="3606229" y="2236434"/>
              <a:ext cx="457848" cy="527076"/>
            </a:xfrm>
            <a:prstGeom prst="rect">
              <a:avLst/>
            </a:prstGeom>
          </p:spPr>
        </p:pic>
        <p:pic>
          <p:nvPicPr>
            <p:cNvPr id="7" name="Imagen 6">
              <a:extLst>
                <a:ext uri="{FF2B5EF4-FFF2-40B4-BE49-F238E27FC236}">
                  <a16:creationId xmlns:a16="http://schemas.microsoft.com/office/drawing/2014/main" id="{F93801A0-5086-4D2D-BCB7-7AFCAEAD46CF}"/>
                </a:ext>
              </a:extLst>
            </p:cNvPr>
            <p:cNvPicPr>
              <a:picLocks noChangeAspect="1"/>
            </p:cNvPicPr>
            <p:nvPr/>
          </p:nvPicPr>
          <p:blipFill>
            <a:blip r:embed="rId5"/>
            <a:stretch>
              <a:fillRect/>
            </a:stretch>
          </p:blipFill>
          <p:spPr>
            <a:xfrm>
              <a:off x="1053995" y="4768683"/>
              <a:ext cx="1420142" cy="360093"/>
            </a:xfrm>
            <a:prstGeom prst="rect">
              <a:avLst/>
            </a:prstGeom>
          </p:spPr>
        </p:pic>
        <p:pic>
          <p:nvPicPr>
            <p:cNvPr id="14" name="Imagen 13">
              <a:extLst>
                <a:ext uri="{FF2B5EF4-FFF2-40B4-BE49-F238E27FC236}">
                  <a16:creationId xmlns:a16="http://schemas.microsoft.com/office/drawing/2014/main" id="{DB2A9B50-508C-45AE-8757-EABF08F5FDA1}"/>
                </a:ext>
              </a:extLst>
            </p:cNvPr>
            <p:cNvPicPr>
              <a:picLocks noChangeAspect="1"/>
            </p:cNvPicPr>
            <p:nvPr/>
          </p:nvPicPr>
          <p:blipFill>
            <a:blip r:embed="rId6"/>
            <a:stretch>
              <a:fillRect/>
            </a:stretch>
          </p:blipFill>
          <p:spPr>
            <a:xfrm>
              <a:off x="3328785" y="3267621"/>
              <a:ext cx="297094" cy="305948"/>
            </a:xfrm>
            <a:prstGeom prst="rect">
              <a:avLst/>
            </a:prstGeom>
          </p:spPr>
        </p:pic>
        <p:pic>
          <p:nvPicPr>
            <p:cNvPr id="15" name="Imagen 14">
              <a:extLst>
                <a:ext uri="{FF2B5EF4-FFF2-40B4-BE49-F238E27FC236}">
                  <a16:creationId xmlns:a16="http://schemas.microsoft.com/office/drawing/2014/main" id="{4CC7D2D9-503C-460A-99E6-769A84C46887}"/>
                </a:ext>
              </a:extLst>
            </p:cNvPr>
            <p:cNvPicPr>
              <a:picLocks noChangeAspect="1"/>
            </p:cNvPicPr>
            <p:nvPr/>
          </p:nvPicPr>
          <p:blipFill>
            <a:blip r:embed="rId6"/>
            <a:stretch>
              <a:fillRect/>
            </a:stretch>
          </p:blipFill>
          <p:spPr>
            <a:xfrm>
              <a:off x="3696431" y="3276026"/>
              <a:ext cx="297094" cy="305948"/>
            </a:xfrm>
            <a:prstGeom prst="rect">
              <a:avLst/>
            </a:prstGeom>
          </p:spPr>
        </p:pic>
        <p:pic>
          <p:nvPicPr>
            <p:cNvPr id="16" name="Imagen 15">
              <a:extLst>
                <a:ext uri="{FF2B5EF4-FFF2-40B4-BE49-F238E27FC236}">
                  <a16:creationId xmlns:a16="http://schemas.microsoft.com/office/drawing/2014/main" id="{FBA3E64E-2F3F-46DC-9A4C-15EF60541901}"/>
                </a:ext>
              </a:extLst>
            </p:cNvPr>
            <p:cNvPicPr>
              <a:picLocks noChangeAspect="1"/>
            </p:cNvPicPr>
            <p:nvPr/>
          </p:nvPicPr>
          <p:blipFill>
            <a:blip r:embed="rId6"/>
            <a:stretch>
              <a:fillRect/>
            </a:stretch>
          </p:blipFill>
          <p:spPr>
            <a:xfrm>
              <a:off x="1394932" y="3792386"/>
              <a:ext cx="297094" cy="305948"/>
            </a:xfrm>
            <a:prstGeom prst="rect">
              <a:avLst/>
            </a:prstGeom>
          </p:spPr>
        </p:pic>
        <p:pic>
          <p:nvPicPr>
            <p:cNvPr id="17" name="Imagen 16">
              <a:extLst>
                <a:ext uri="{FF2B5EF4-FFF2-40B4-BE49-F238E27FC236}">
                  <a16:creationId xmlns:a16="http://schemas.microsoft.com/office/drawing/2014/main" id="{0B3731A8-9674-41CB-A4CE-9260FEA51FCF}"/>
                </a:ext>
              </a:extLst>
            </p:cNvPr>
            <p:cNvPicPr>
              <a:picLocks noChangeAspect="1"/>
            </p:cNvPicPr>
            <p:nvPr/>
          </p:nvPicPr>
          <p:blipFill>
            <a:blip r:embed="rId6"/>
            <a:stretch>
              <a:fillRect/>
            </a:stretch>
          </p:blipFill>
          <p:spPr>
            <a:xfrm>
              <a:off x="1771445" y="3792386"/>
              <a:ext cx="297094" cy="305948"/>
            </a:xfrm>
            <a:prstGeom prst="rect">
              <a:avLst/>
            </a:prstGeom>
          </p:spPr>
        </p:pic>
        <p:pic>
          <p:nvPicPr>
            <p:cNvPr id="18" name="Imagen 17">
              <a:extLst>
                <a:ext uri="{FF2B5EF4-FFF2-40B4-BE49-F238E27FC236}">
                  <a16:creationId xmlns:a16="http://schemas.microsoft.com/office/drawing/2014/main" id="{4A08332C-EF6A-406B-9A41-C2D3B568B3CA}"/>
                </a:ext>
              </a:extLst>
            </p:cNvPr>
            <p:cNvPicPr>
              <a:picLocks noChangeAspect="1"/>
            </p:cNvPicPr>
            <p:nvPr/>
          </p:nvPicPr>
          <p:blipFill>
            <a:blip r:embed="rId6"/>
            <a:stretch>
              <a:fillRect/>
            </a:stretch>
          </p:blipFill>
          <p:spPr>
            <a:xfrm>
              <a:off x="2147958" y="3792386"/>
              <a:ext cx="297094" cy="305948"/>
            </a:xfrm>
            <a:prstGeom prst="rect">
              <a:avLst/>
            </a:prstGeom>
          </p:spPr>
        </p:pic>
        <p:pic>
          <p:nvPicPr>
            <p:cNvPr id="19" name="Imagen 18">
              <a:extLst>
                <a:ext uri="{FF2B5EF4-FFF2-40B4-BE49-F238E27FC236}">
                  <a16:creationId xmlns:a16="http://schemas.microsoft.com/office/drawing/2014/main" id="{8C524042-1E23-489A-9583-74EB74782E71}"/>
                </a:ext>
              </a:extLst>
            </p:cNvPr>
            <p:cNvPicPr>
              <a:picLocks noChangeAspect="1"/>
            </p:cNvPicPr>
            <p:nvPr/>
          </p:nvPicPr>
          <p:blipFill>
            <a:blip r:embed="rId6"/>
            <a:stretch>
              <a:fillRect/>
            </a:stretch>
          </p:blipFill>
          <p:spPr>
            <a:xfrm>
              <a:off x="2524471" y="3792386"/>
              <a:ext cx="297094" cy="305948"/>
            </a:xfrm>
            <a:prstGeom prst="rect">
              <a:avLst/>
            </a:prstGeom>
          </p:spPr>
        </p:pic>
        <p:pic>
          <p:nvPicPr>
            <p:cNvPr id="20" name="Imagen 19">
              <a:extLst>
                <a:ext uri="{FF2B5EF4-FFF2-40B4-BE49-F238E27FC236}">
                  <a16:creationId xmlns:a16="http://schemas.microsoft.com/office/drawing/2014/main" id="{2DD24D16-5247-43F9-92F3-C6C086B02682}"/>
                </a:ext>
              </a:extLst>
            </p:cNvPr>
            <p:cNvPicPr>
              <a:picLocks noChangeAspect="1"/>
            </p:cNvPicPr>
            <p:nvPr/>
          </p:nvPicPr>
          <p:blipFill>
            <a:blip r:embed="rId6"/>
            <a:stretch>
              <a:fillRect/>
            </a:stretch>
          </p:blipFill>
          <p:spPr>
            <a:xfrm>
              <a:off x="2900984" y="3792386"/>
              <a:ext cx="297094" cy="305948"/>
            </a:xfrm>
            <a:prstGeom prst="rect">
              <a:avLst/>
            </a:prstGeom>
          </p:spPr>
        </p:pic>
        <p:pic>
          <p:nvPicPr>
            <p:cNvPr id="21" name="Imagen 20">
              <a:extLst>
                <a:ext uri="{FF2B5EF4-FFF2-40B4-BE49-F238E27FC236}">
                  <a16:creationId xmlns:a16="http://schemas.microsoft.com/office/drawing/2014/main" id="{6D965656-B7E1-4068-A35A-9E376E921567}"/>
                </a:ext>
              </a:extLst>
            </p:cNvPr>
            <p:cNvPicPr>
              <a:picLocks noChangeAspect="1"/>
            </p:cNvPicPr>
            <p:nvPr/>
          </p:nvPicPr>
          <p:blipFill>
            <a:blip r:embed="rId6"/>
            <a:stretch>
              <a:fillRect/>
            </a:stretch>
          </p:blipFill>
          <p:spPr>
            <a:xfrm>
              <a:off x="3277499" y="3792386"/>
              <a:ext cx="297094" cy="305948"/>
            </a:xfrm>
            <a:prstGeom prst="rect">
              <a:avLst/>
            </a:prstGeom>
          </p:spPr>
        </p:pic>
      </p:grpSp>
      <p:sp>
        <p:nvSpPr>
          <p:cNvPr id="24" name="CuadroTexto 23">
            <a:extLst>
              <a:ext uri="{FF2B5EF4-FFF2-40B4-BE49-F238E27FC236}">
                <a16:creationId xmlns:a16="http://schemas.microsoft.com/office/drawing/2014/main" id="{F1D4942D-87F8-423C-9336-8FD51E7A5DAD}"/>
              </a:ext>
            </a:extLst>
          </p:cNvPr>
          <p:cNvSpPr txBox="1"/>
          <p:nvPr/>
        </p:nvSpPr>
        <p:spPr>
          <a:xfrm>
            <a:off x="1887533" y="4199672"/>
            <a:ext cx="2177621" cy="938719"/>
          </a:xfrm>
          <a:prstGeom prst="rect">
            <a:avLst/>
          </a:prstGeom>
          <a:solidFill>
            <a:schemeClr val="accent1">
              <a:lumMod val="60000"/>
              <a:lumOff val="40000"/>
            </a:schemeClr>
          </a:solidFill>
          <a:ln>
            <a:solidFill>
              <a:srgbClr val="FFD92C"/>
            </a:solidFill>
          </a:ln>
        </p:spPr>
        <p:txBody>
          <a:bodyPr wrap="square" rtlCol="0">
            <a:spAutoFit/>
          </a:bodyPr>
          <a:lstStyle/>
          <a:p>
            <a:pPr marL="285750" indent="-285750">
              <a:buFont typeface="Wingdings" panose="05000000000000000000" pitchFamily="2" charset="2"/>
              <a:buChar char="ü"/>
            </a:pPr>
            <a:r>
              <a:rPr lang="es-ES" sz="1100" b="1" dirty="0">
                <a:solidFill>
                  <a:schemeClr val="bg1"/>
                </a:solidFill>
              </a:rPr>
              <a:t>Energy </a:t>
            </a:r>
            <a:r>
              <a:rPr lang="es-ES" sz="1100" b="1" dirty="0" err="1">
                <a:solidFill>
                  <a:schemeClr val="bg1"/>
                </a:solidFill>
              </a:rPr>
              <a:t>saved</a:t>
            </a:r>
            <a:endParaRPr lang="es-ES" sz="1100" b="1" dirty="0">
              <a:solidFill>
                <a:schemeClr val="bg1"/>
              </a:solidFill>
            </a:endParaRPr>
          </a:p>
          <a:p>
            <a:pPr marL="285750" indent="-285750">
              <a:buFont typeface="Wingdings" panose="05000000000000000000" pitchFamily="2" charset="2"/>
              <a:buChar char="ü"/>
            </a:pPr>
            <a:r>
              <a:rPr lang="es-ES" sz="1100" b="1" dirty="0" err="1">
                <a:solidFill>
                  <a:schemeClr val="bg1"/>
                </a:solidFill>
              </a:rPr>
              <a:t>Carbon</a:t>
            </a:r>
            <a:r>
              <a:rPr lang="es-ES" sz="1100" b="1" dirty="0">
                <a:solidFill>
                  <a:schemeClr val="bg1"/>
                </a:solidFill>
              </a:rPr>
              <a:t> </a:t>
            </a:r>
            <a:r>
              <a:rPr lang="es-ES" sz="1100" b="1" dirty="0" err="1">
                <a:solidFill>
                  <a:schemeClr val="bg1"/>
                </a:solidFill>
              </a:rPr>
              <a:t>footprint</a:t>
            </a:r>
            <a:r>
              <a:rPr lang="es-ES" sz="1100" b="1" dirty="0">
                <a:solidFill>
                  <a:schemeClr val="bg1"/>
                </a:solidFill>
              </a:rPr>
              <a:t> </a:t>
            </a:r>
            <a:r>
              <a:rPr lang="es-ES" sz="1100" b="1" dirty="0" err="1">
                <a:solidFill>
                  <a:schemeClr val="bg1"/>
                </a:solidFill>
              </a:rPr>
              <a:t>reduced</a:t>
            </a:r>
            <a:endParaRPr lang="es-ES" sz="1100" b="1" dirty="0">
              <a:solidFill>
                <a:schemeClr val="bg1"/>
              </a:solidFill>
            </a:endParaRPr>
          </a:p>
          <a:p>
            <a:pPr marL="285750" indent="-285750">
              <a:buFont typeface="Wingdings" panose="05000000000000000000" pitchFamily="2" charset="2"/>
              <a:buChar char="ü"/>
            </a:pPr>
            <a:r>
              <a:rPr lang="es-ES" sz="1100" b="1" dirty="0">
                <a:solidFill>
                  <a:schemeClr val="bg1"/>
                </a:solidFill>
              </a:rPr>
              <a:t>More </a:t>
            </a:r>
            <a:r>
              <a:rPr lang="es-ES" sz="1100" b="1" dirty="0" err="1">
                <a:solidFill>
                  <a:schemeClr val="bg1"/>
                </a:solidFill>
              </a:rPr>
              <a:t>work-life</a:t>
            </a:r>
            <a:r>
              <a:rPr lang="es-ES" sz="1100" b="1" dirty="0">
                <a:solidFill>
                  <a:schemeClr val="bg1"/>
                </a:solidFill>
              </a:rPr>
              <a:t> balance</a:t>
            </a:r>
          </a:p>
          <a:p>
            <a:pPr marL="285750" indent="-285750">
              <a:buFont typeface="Wingdings" panose="05000000000000000000" pitchFamily="2" charset="2"/>
              <a:buChar char="ü"/>
            </a:pPr>
            <a:r>
              <a:rPr lang="es-ES" sz="1100" b="1" dirty="0" err="1">
                <a:solidFill>
                  <a:schemeClr val="bg1"/>
                </a:solidFill>
              </a:rPr>
              <a:t>Employees</a:t>
            </a:r>
            <a:r>
              <a:rPr lang="es-ES" sz="1100" b="1" dirty="0">
                <a:solidFill>
                  <a:schemeClr val="bg1"/>
                </a:solidFill>
              </a:rPr>
              <a:t> </a:t>
            </a:r>
            <a:r>
              <a:rPr lang="es-ES" sz="1100" b="1" dirty="0" err="1">
                <a:solidFill>
                  <a:schemeClr val="bg1"/>
                </a:solidFill>
              </a:rPr>
              <a:t>satisfaction</a:t>
            </a:r>
            <a:r>
              <a:rPr lang="es-ES" sz="1100" b="1" dirty="0">
                <a:solidFill>
                  <a:schemeClr val="bg1"/>
                </a:solidFill>
              </a:rPr>
              <a:t> </a:t>
            </a:r>
            <a:r>
              <a:rPr lang="es-ES" sz="1100" b="1" dirty="0" err="1">
                <a:solidFill>
                  <a:schemeClr val="bg1"/>
                </a:solidFill>
              </a:rPr>
              <a:t>guaranteed</a:t>
            </a:r>
            <a:endParaRPr lang="es-ES" sz="1100" b="1" dirty="0">
              <a:solidFill>
                <a:schemeClr val="bg1"/>
              </a:solidFill>
            </a:endParaRPr>
          </a:p>
        </p:txBody>
      </p:sp>
    </p:spTree>
    <p:extLst>
      <p:ext uri="{BB962C8B-B14F-4D97-AF65-F5344CB8AC3E}">
        <p14:creationId xmlns:p14="http://schemas.microsoft.com/office/powerpoint/2010/main" val="165598607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413473"/>
            <a:ext cx="8565692" cy="663902"/>
          </a:xfrm>
        </p:spPr>
        <p:txBody>
          <a:bodyPr>
            <a:normAutofit/>
          </a:bodyPr>
          <a:lstStyle/>
          <a:p>
            <a:r>
              <a:rPr lang="en-US" sz="1800" dirty="0"/>
              <a:t>Minimize business travel by conducting meetings virtually instead of traveling, reducing carbon emissions associated with transportation.</a:t>
            </a:r>
            <a:endParaRPr lang="en-US" sz="2000" dirty="0"/>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65692" cy="773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5.	Minimize business travel.</a:t>
            </a:r>
            <a:endParaRPr lang="it-IT" sz="2800" dirty="0"/>
          </a:p>
        </p:txBody>
      </p:sp>
      <p:sp>
        <p:nvSpPr>
          <p:cNvPr id="12" name="Rectangle 2">
            <a:extLst>
              <a:ext uri="{FF2B5EF4-FFF2-40B4-BE49-F238E27FC236}">
                <a16:creationId xmlns:a16="http://schemas.microsoft.com/office/drawing/2014/main" id="{79262AEE-CCE9-478E-8BDD-75BA900304E9}"/>
              </a:ext>
            </a:extLst>
          </p:cNvPr>
          <p:cNvSpPr>
            <a:spLocks noChangeArrowheads="1"/>
          </p:cNvSpPr>
          <p:nvPr/>
        </p:nvSpPr>
        <p:spPr bwMode="auto">
          <a:xfrm>
            <a:off x="1004436" y="4330089"/>
            <a:ext cx="869885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it-IT" sz="1600" dirty="0">
                <a:solidFill>
                  <a:schemeClr val="tx1">
                    <a:lumMod val="75000"/>
                    <a:lumOff val="25000"/>
                  </a:schemeClr>
                </a:solidFill>
              </a:rPr>
              <a:t>Despite the advantages of technology, we recognize the </a:t>
            </a:r>
            <a:r>
              <a:rPr lang="en-US" altLang="it-IT" sz="1600" b="1" dirty="0">
                <a:solidFill>
                  <a:schemeClr val="tx1">
                    <a:lumMod val="75000"/>
                    <a:lumOff val="25000"/>
                  </a:schemeClr>
                </a:solidFill>
              </a:rPr>
              <a:t>importance of maintaining human contact </a:t>
            </a:r>
            <a:r>
              <a:rPr lang="en-US" altLang="it-IT" sz="1600" dirty="0">
                <a:solidFill>
                  <a:schemeClr val="tx1">
                    <a:lumMod val="75000"/>
                    <a:lumOff val="25000"/>
                  </a:schemeClr>
                </a:solidFill>
              </a:rPr>
              <a:t>with our partners. As a result, 50% of transnational project meetings are still conducted in person.</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
        <p:nvSpPr>
          <p:cNvPr id="2" name="CuadroTexto 1">
            <a:extLst>
              <a:ext uri="{FF2B5EF4-FFF2-40B4-BE49-F238E27FC236}">
                <a16:creationId xmlns:a16="http://schemas.microsoft.com/office/drawing/2014/main" id="{5E7F4268-51C0-459D-8790-0ABBA9E5089D}"/>
              </a:ext>
            </a:extLst>
          </p:cNvPr>
          <p:cNvSpPr txBox="1"/>
          <p:nvPr/>
        </p:nvSpPr>
        <p:spPr>
          <a:xfrm>
            <a:off x="4048216" y="5320683"/>
            <a:ext cx="4270160" cy="830997"/>
          </a:xfrm>
          <a:prstGeom prst="rect">
            <a:avLst/>
          </a:prstGeom>
          <a:noFill/>
        </p:spPr>
        <p:txBody>
          <a:bodyPr wrap="square" rtlCol="0">
            <a:spAutoFit/>
          </a:bodyPr>
          <a:lstStyle/>
          <a:p>
            <a:pPr marL="285750" indent="-285750">
              <a:buClr>
                <a:srgbClr val="00803B"/>
              </a:buClr>
              <a:buFont typeface="Wingdings" panose="05000000000000000000" pitchFamily="2" charset="2"/>
              <a:buChar char="ü"/>
            </a:pPr>
            <a:r>
              <a:rPr lang="en-US" sz="1600" dirty="0">
                <a:solidFill>
                  <a:schemeClr val="tx1">
                    <a:lumMod val="75000"/>
                    <a:lumOff val="25000"/>
                  </a:schemeClr>
                </a:solidFill>
              </a:rPr>
              <a:t>To further support sustainable travel, our employees have received </a:t>
            </a:r>
            <a:r>
              <a:rPr lang="en-US" sz="1600" b="1" dirty="0">
                <a:solidFill>
                  <a:schemeClr val="tx1">
                    <a:lumMod val="75000"/>
                    <a:lumOff val="25000"/>
                  </a:schemeClr>
                </a:solidFill>
              </a:rPr>
              <a:t>training on sustainable travel practices</a:t>
            </a:r>
            <a:r>
              <a:rPr lang="en-US" sz="1600" dirty="0">
                <a:solidFill>
                  <a:schemeClr val="tx1">
                    <a:lumMod val="75000"/>
                    <a:lumOff val="25000"/>
                  </a:schemeClr>
                </a:solidFill>
              </a:rPr>
              <a:t>.</a:t>
            </a:r>
            <a:endParaRPr lang="es-ES" sz="1600" dirty="0">
              <a:solidFill>
                <a:schemeClr val="tx1">
                  <a:lumMod val="75000"/>
                  <a:lumOff val="25000"/>
                </a:schemeClr>
              </a:solidFill>
            </a:endParaRPr>
          </a:p>
        </p:txBody>
      </p:sp>
      <p:pic>
        <p:nvPicPr>
          <p:cNvPr id="6" name="Imagen 5">
            <a:extLst>
              <a:ext uri="{FF2B5EF4-FFF2-40B4-BE49-F238E27FC236}">
                <a16:creationId xmlns:a16="http://schemas.microsoft.com/office/drawing/2014/main" id="{C34A485D-8B43-4DE9-9E78-9722DF504590}"/>
              </a:ext>
            </a:extLst>
          </p:cNvPr>
          <p:cNvPicPr>
            <a:picLocks noChangeAspect="1"/>
          </p:cNvPicPr>
          <p:nvPr/>
        </p:nvPicPr>
        <p:blipFill>
          <a:blip r:embed="rId3"/>
          <a:stretch>
            <a:fillRect/>
          </a:stretch>
        </p:blipFill>
        <p:spPr>
          <a:xfrm>
            <a:off x="1004436" y="2077376"/>
            <a:ext cx="3001683" cy="2003290"/>
          </a:xfrm>
          <a:prstGeom prst="rect">
            <a:avLst/>
          </a:prstGeom>
        </p:spPr>
      </p:pic>
      <p:sp>
        <p:nvSpPr>
          <p:cNvPr id="7" name="CuadroTexto 6">
            <a:extLst>
              <a:ext uri="{FF2B5EF4-FFF2-40B4-BE49-F238E27FC236}">
                <a16:creationId xmlns:a16="http://schemas.microsoft.com/office/drawing/2014/main" id="{8BC23CA6-3240-4B69-92FB-1BC9D37C54AC}"/>
              </a:ext>
            </a:extLst>
          </p:cNvPr>
          <p:cNvSpPr txBox="1"/>
          <p:nvPr/>
        </p:nvSpPr>
        <p:spPr>
          <a:xfrm>
            <a:off x="4261282" y="2262277"/>
            <a:ext cx="5308846" cy="1815882"/>
          </a:xfrm>
          <a:prstGeom prst="rect">
            <a:avLst/>
          </a:prstGeom>
          <a:noFill/>
        </p:spPr>
        <p:txBody>
          <a:bodyPr wrap="square" rtlCol="0">
            <a:spAutoFit/>
          </a:bodyPr>
          <a:lstStyle/>
          <a:p>
            <a:r>
              <a:rPr lang="en-US" altLang="it-IT" sz="1600" dirty="0">
                <a:solidFill>
                  <a:schemeClr val="tx1">
                    <a:lumMod val="75000"/>
                    <a:lumOff val="25000"/>
                  </a:schemeClr>
                </a:solidFill>
              </a:rPr>
              <a:t>In order to promote sustainable project management practices and minimize the carbon footprint associated with transnational projects, IWS and its partners have established a policy of conducting </a:t>
            </a:r>
            <a:r>
              <a:rPr lang="en-US" altLang="it-IT" sz="1600" b="1" dirty="0">
                <a:solidFill>
                  <a:schemeClr val="tx1">
                    <a:lumMod val="75000"/>
                    <a:lumOff val="25000"/>
                  </a:schemeClr>
                </a:solidFill>
              </a:rPr>
              <a:t>50% of project meetings virtually</a:t>
            </a:r>
            <a:r>
              <a:rPr lang="en-US" altLang="it-IT" sz="1600" dirty="0">
                <a:solidFill>
                  <a:schemeClr val="tx1">
                    <a:lumMod val="75000"/>
                    <a:lumOff val="25000"/>
                  </a:schemeClr>
                </a:solidFill>
              </a:rPr>
              <a:t>. This approach significantly reduces the need for travel-related emissions, while still maintaining critical engagement with project partners.</a:t>
            </a:r>
            <a:endParaRPr lang="es-ES" sz="1600" dirty="0"/>
          </a:p>
        </p:txBody>
      </p:sp>
    </p:spTree>
    <p:extLst>
      <p:ext uri="{BB962C8B-B14F-4D97-AF65-F5344CB8AC3E}">
        <p14:creationId xmlns:p14="http://schemas.microsoft.com/office/powerpoint/2010/main" val="1655986070"/>
      </p:ext>
    </p:extLst>
  </p:cSld>
  <p:clrMapOvr>
    <a:masterClrMapping/>
  </p:clrMapOvr>
  <p:transition spd="slow">
    <p:wipe dir="r"/>
  </p:transition>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1919</TotalTime>
  <Words>1840</Words>
  <Application>Microsoft Office PowerPoint</Application>
  <PresentationFormat>Panorámica</PresentationFormat>
  <Paragraphs>99</Paragraphs>
  <Slides>16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Söhne</vt:lpstr>
      <vt:lpstr>Trebuchet MS</vt:lpstr>
      <vt:lpstr>Verdana</vt:lpstr>
      <vt:lpstr>Wingdings</vt:lpstr>
      <vt:lpstr>Wingdings 3</vt:lpstr>
      <vt:lpstr>Faceta</vt:lpstr>
      <vt:lpstr>Presentación de PowerPoint</vt:lpstr>
      <vt:lpstr>Internet Web Solutions </vt:lpstr>
      <vt:lpstr>Presentación de PowerPoint</vt:lpstr>
      <vt:lpstr>Introduction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Internet Web Solutions www.internetwebsolutions.es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Técnica Franquicias Centroamérica</dc:title>
  <dc:creator>usuario</dc:creator>
  <cp:lastModifiedBy>Álvaro Matilla</cp:lastModifiedBy>
  <cp:revision>203</cp:revision>
  <cp:lastPrinted>2017-11-02T13:08:25Z</cp:lastPrinted>
  <dcterms:created xsi:type="dcterms:W3CDTF">2016-01-12T16:45:47Z</dcterms:created>
  <dcterms:modified xsi:type="dcterms:W3CDTF">2023-09-15T11:37:09Z</dcterms:modified>
</cp:coreProperties>
</file>